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9" r:id="rId2"/>
    <p:sldId id="262" r:id="rId3"/>
    <p:sldId id="276" r:id="rId4"/>
    <p:sldId id="263" r:id="rId5"/>
    <p:sldId id="264" r:id="rId6"/>
    <p:sldId id="281" r:id="rId7"/>
    <p:sldId id="265" r:id="rId8"/>
    <p:sldId id="283" r:id="rId9"/>
    <p:sldId id="268" r:id="rId10"/>
    <p:sldId id="269" r:id="rId11"/>
    <p:sldId id="275" r:id="rId12"/>
    <p:sldId id="274" r:id="rId13"/>
    <p:sldId id="277" r:id="rId14"/>
    <p:sldId id="272" r:id="rId15"/>
    <p:sldId id="278" r:id="rId16"/>
    <p:sldId id="282" r:id="rId17"/>
    <p:sldId id="273" r:id="rId18"/>
    <p:sldId id="284" r:id="rId19"/>
    <p:sldId id="28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Stebbins" initials="MS" lastIdx="6" clrIdx="0">
    <p:extLst>
      <p:ext uri="{19B8F6BF-5375-455C-9EA6-DF929625EA0E}">
        <p15:presenceInfo xmlns:p15="http://schemas.microsoft.com/office/powerpoint/2012/main" userId="S-1-5-21-2280219223-3187006760-654853338-8011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BD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3382" autoAdjust="0"/>
  </p:normalViewPr>
  <p:slideViewPr>
    <p:cSldViewPr snapToGrid="0">
      <p:cViewPr varScale="1">
        <p:scale>
          <a:sx n="31" d="100"/>
          <a:sy n="31" d="100"/>
        </p:scale>
        <p:origin x="1180" y="2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32ECF0-7E1E-44DD-8981-293196F81895}" type="datetimeFigureOut">
              <a:rPr lang="en-US" smtClean="0"/>
              <a:t>3/13/2019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3C5221-C7EA-4CB8-855F-943DF3C5EA90}" type="slidenum">
              <a:rPr lang="en-US" smtClean="0"/>
              <a:t>‹#›</a:t>
            </a:fld>
            <a:endParaRPr lang="en-US"/>
          </a:p>
        </p:txBody>
      </p:sp>
    </p:spTree>
    <p:extLst>
      <p:ext uri="{BB962C8B-B14F-4D97-AF65-F5344CB8AC3E}">
        <p14:creationId xmlns:p14="http://schemas.microsoft.com/office/powerpoint/2010/main" val="686091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geneticliteracyproject.org/2014/04/22/glp-infographic-how-crops-are-modified-are-gmos-more-dangerous/"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biofortified.org/genera/studies-for-genera/independent-funding/" TargetMode="External"/><Relationship Id="rId4" Type="http://schemas.openxmlformats.org/officeDocument/2006/relationships/hyperlink" Target="http://www.tandfonline.com/doi/full/10.3109/07388551.2013.823595?scroll=top&amp;needAccess=true"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gmoanswers.com/glossary#Genetic_Engineering"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gmoanswers.com/sites/default/files/GTK%20GMO%206Pages%20ResourcesForYou%20-%20Aug2016.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gmoanswers.com/sites/default/files/2017globalimpactstudy.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i="0" dirty="0"/>
              <a:t>This PowerPoint was developed to be a resource for you. Our goal</a:t>
            </a:r>
            <a:r>
              <a:rPr lang="en-US" i="0" baseline="0" dirty="0"/>
              <a:t> is to help you communicate about GMOs in an easy-to-understand and transparent way. We designed this presentation for you with this in mind. </a:t>
            </a:r>
          </a:p>
          <a:p>
            <a:pPr defTabSz="915772">
              <a:defRPr/>
            </a:pPr>
            <a:endParaRPr lang="en-US" i="0" dirty="0"/>
          </a:p>
          <a:p>
            <a:pPr defTabSz="915772">
              <a:defRPr/>
            </a:pPr>
            <a:r>
              <a:rPr lang="en-US" i="0" dirty="0"/>
              <a:t>The first section of the presentation </a:t>
            </a:r>
            <a:r>
              <a:rPr lang="en-US" i="0" baseline="0" dirty="0"/>
              <a:t>provides background information on GMOAnswers.com – who we are, what we do and the resources we provide. The second section covers key topic areas highlighting the science behind GMOs – GMO Basics, GMOs &amp; You, GMOs &amp; the Environment, Modern Agriculture</a:t>
            </a:r>
          </a:p>
          <a:p>
            <a:pPr defTabSz="915772">
              <a:defRPr/>
            </a:pPr>
            <a:endParaRPr lang="en-US" i="0" baseline="0" dirty="0"/>
          </a:p>
          <a:p>
            <a:pPr defTabSz="915772">
              <a:defRPr/>
            </a:pPr>
            <a:r>
              <a:rPr lang="en-US" i="0" dirty="0"/>
              <a:t>Please feel free to tailor the presentation for your audience</a:t>
            </a:r>
            <a:r>
              <a:rPr lang="en-US" i="0" baseline="0" dirty="0"/>
              <a:t> and specific needs. </a:t>
            </a:r>
            <a:r>
              <a:rPr lang="en-US" i="0" dirty="0"/>
              <a:t>We hope this guide</a:t>
            </a:r>
            <a:r>
              <a:rPr lang="en-US" i="0" baseline="0" dirty="0"/>
              <a:t> will help you when communicating about GMOs. </a:t>
            </a:r>
            <a:endParaRPr lang="en-US" i="0" dirty="0"/>
          </a:p>
          <a:p>
            <a:endParaRPr lang="en-US" i="0" dirty="0"/>
          </a:p>
        </p:txBody>
      </p:sp>
      <p:sp>
        <p:nvSpPr>
          <p:cNvPr id="4" name="Slide Number Placeholder 3"/>
          <p:cNvSpPr>
            <a:spLocks noGrp="1"/>
          </p:cNvSpPr>
          <p:nvPr>
            <p:ph type="sldNum" sz="quarter" idx="10"/>
          </p:nvPr>
        </p:nvSpPr>
        <p:spPr/>
        <p:txBody>
          <a:bodyPr/>
          <a:lstStyle/>
          <a:p>
            <a:fld id="{8A3C5221-C7EA-4CB8-855F-943DF3C5EA90}" type="slidenum">
              <a:rPr lang="en-US" smtClean="0"/>
              <a:t>1</a:t>
            </a:fld>
            <a:endParaRPr lang="en-US"/>
          </a:p>
        </p:txBody>
      </p:sp>
    </p:spTree>
    <p:extLst>
      <p:ext uri="{BB962C8B-B14F-4D97-AF65-F5344CB8AC3E}">
        <p14:creationId xmlns:p14="http://schemas.microsoft.com/office/powerpoint/2010/main" val="284421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577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rgbClr val="FF8800"/>
                </a:solidFill>
              </a:rPr>
              <a:t>How do we </a:t>
            </a:r>
            <a:r>
              <a:rPr lang="en-US" sz="1200" b="1" baseline="0" dirty="0">
                <a:solidFill>
                  <a:srgbClr val="FF8800"/>
                </a:solidFill>
              </a:rPr>
              <a:t>make </a:t>
            </a:r>
            <a:r>
              <a:rPr lang="en-US" sz="1200" b="1" dirty="0">
                <a:solidFill>
                  <a:srgbClr val="FF8800"/>
                </a:solidFill>
              </a:rPr>
              <a:t>sure that GMOs are safe for use and consumption?</a:t>
            </a:r>
          </a:p>
          <a:p>
            <a:pPr marL="171707" indent="-171707" defTabSz="915772">
              <a:buFont typeface="Arial" panose="020B0604020202020204" pitchFamily="34" charset="0"/>
              <a:buChar char="•"/>
              <a:defRPr/>
            </a:pPr>
            <a:r>
              <a:rPr lang="en-US" dirty="0"/>
              <a:t>Today’s GM products are the most researched and tested agricultural products in history.</a:t>
            </a:r>
          </a:p>
          <a:p>
            <a:pPr marL="171707" marR="0" indent="-171707"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GMO crops are studied extensively to make sure they are safe for people, animals and the environment</a:t>
            </a:r>
          </a:p>
          <a:p>
            <a:pPr marL="171707" indent="-171707" defTabSz="915772">
              <a:buFont typeface="Arial" panose="020B0604020202020204" pitchFamily="34" charset="0"/>
              <a:buChar char="•"/>
              <a:defRPr/>
            </a:pPr>
            <a:r>
              <a:rPr lang="en-US" sz="1200" dirty="0"/>
              <a:t>GM seeds take an average of $136 million and 13 years to bring to market because of research, testing and regulatory approvals conducted by government agencies in the United States and around the world.</a:t>
            </a:r>
            <a:endParaRPr lang="en-US" dirty="0"/>
          </a:p>
          <a:p>
            <a:pPr marL="171707" indent="-171707" defTabSz="915772">
              <a:buFont typeface="Arial" panose="020B0604020202020204" pitchFamily="34" charset="0"/>
              <a:buChar char="•"/>
              <a:defRPr/>
            </a:pPr>
            <a:r>
              <a:rPr lang="en-US" dirty="0"/>
              <a:t>In the U.S., GM</a:t>
            </a:r>
            <a:r>
              <a:rPr lang="en-US" baseline="0" dirty="0"/>
              <a:t> crops are reviewed by at least USDA and FDA and sometimes EPA depending on the trait.</a:t>
            </a:r>
          </a:p>
          <a:p>
            <a:endParaRPr lang="en-US" dirty="0"/>
          </a:p>
        </p:txBody>
      </p:sp>
      <p:sp>
        <p:nvSpPr>
          <p:cNvPr id="4" name="Slide Number Placeholder 3"/>
          <p:cNvSpPr>
            <a:spLocks noGrp="1"/>
          </p:cNvSpPr>
          <p:nvPr>
            <p:ph type="sldNum" sz="quarter" idx="10"/>
          </p:nvPr>
        </p:nvSpPr>
        <p:spPr/>
        <p:txBody>
          <a:bodyPr/>
          <a:lstStyle/>
          <a:p>
            <a:fld id="{8A3C5221-C7EA-4CB8-855F-943DF3C5EA90}" type="slidenum">
              <a:rPr lang="en-US" smtClean="0"/>
              <a:t>12</a:t>
            </a:fld>
            <a:endParaRPr lang="en-US"/>
          </a:p>
        </p:txBody>
      </p:sp>
    </p:spTree>
    <p:extLst>
      <p:ext uri="{BB962C8B-B14F-4D97-AF65-F5344CB8AC3E}">
        <p14:creationId xmlns:p14="http://schemas.microsoft.com/office/powerpoint/2010/main" val="1976988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That is the overwhelming consensus of scientific experts and </a:t>
            </a:r>
            <a:r>
              <a:rPr lang="en-US" sz="1200" b="0" i="0" u="sng" kern="1200" dirty="0">
                <a:solidFill>
                  <a:schemeClr val="tx1"/>
                </a:solidFill>
                <a:effectLst/>
                <a:latin typeface="+mn-lt"/>
                <a:ea typeface="+mn-ea"/>
                <a:cs typeface="+mn-cs"/>
                <a:hlinkClick r:id="rId3"/>
              </a:rPr>
              <a:t>major scientific authorities around the world</a:t>
            </a:r>
            <a:r>
              <a:rPr lang="en-US" sz="1200" b="0" i="0" kern="1200" dirty="0">
                <a:solidFill>
                  <a:schemeClr val="tx1"/>
                </a:solidFill>
                <a:effectLst/>
                <a:latin typeface="+mn-lt"/>
                <a:ea typeface="+mn-ea"/>
                <a:cs typeface="+mn-cs"/>
              </a:rPr>
              <a:t>, including the World Health Organization, United Nations Food and Agriculture Organization and American Medical Association. In fact, there have been more than </a:t>
            </a:r>
            <a:r>
              <a:rPr lang="en-US" sz="1200" b="0" i="0" u="sng" kern="1200" dirty="0">
                <a:solidFill>
                  <a:schemeClr val="tx1"/>
                </a:solidFill>
                <a:effectLst/>
                <a:latin typeface="+mn-lt"/>
                <a:ea typeface="+mn-ea"/>
                <a:cs typeface="+mn-cs"/>
                <a:hlinkClick r:id="rId4"/>
              </a:rPr>
              <a:t>1,700 studies</a:t>
            </a:r>
            <a:r>
              <a:rPr lang="en-US" sz="1200" b="0" i="0" kern="1200" dirty="0">
                <a:solidFill>
                  <a:schemeClr val="tx1"/>
                </a:solidFill>
                <a:effectLst/>
                <a:latin typeface="+mn-lt"/>
                <a:ea typeface="+mn-ea"/>
                <a:cs typeface="+mn-cs"/>
              </a:rPr>
              <a:t> on the safety of GMOs, </a:t>
            </a:r>
            <a:r>
              <a:rPr lang="en-US" sz="1200" b="0" i="0" u="sng" kern="1200" dirty="0">
                <a:solidFill>
                  <a:schemeClr val="tx1"/>
                </a:solidFill>
                <a:effectLst/>
                <a:latin typeface="+mn-lt"/>
                <a:ea typeface="+mn-ea"/>
                <a:cs typeface="+mn-cs"/>
                <a:hlinkClick r:id="rId5"/>
              </a:rPr>
              <a:t>hundreds of which were independently funded.</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the spring of 2016, The National Academies of Science, Engineering and Medicine (NAS) researched this very same question and concluded: yes, GMOs are safe.  A panel of more than 20 scientists, researchers, agricultural and industry experts reviewed over 20 years of data since GMOs were introduced, including nearly 900 studies and tests and European and North American health data and concluded – as other previous research concluded – that genetically modified crops are safe to eat, have the same nutrition and composition as non-genetically modified crops and have no links to new allergies, cancer, celiac or other diseases. </a:t>
            </a:r>
          </a:p>
          <a:p>
            <a:endParaRPr lang="en-US" dirty="0"/>
          </a:p>
        </p:txBody>
      </p:sp>
      <p:sp>
        <p:nvSpPr>
          <p:cNvPr id="4" name="Slide Number Placeholder 3"/>
          <p:cNvSpPr>
            <a:spLocks noGrp="1"/>
          </p:cNvSpPr>
          <p:nvPr>
            <p:ph type="sldNum" sz="quarter" idx="10"/>
          </p:nvPr>
        </p:nvSpPr>
        <p:spPr/>
        <p:txBody>
          <a:bodyPr/>
          <a:lstStyle/>
          <a:p>
            <a:fld id="{8A3C5221-C7EA-4CB8-855F-943DF3C5EA90}" type="slidenum">
              <a:rPr lang="en-US" smtClean="0"/>
              <a:t>13</a:t>
            </a:fld>
            <a:endParaRPr lang="en-US"/>
          </a:p>
        </p:txBody>
      </p:sp>
    </p:spTree>
    <p:extLst>
      <p:ext uri="{BB962C8B-B14F-4D97-AF65-F5344CB8AC3E}">
        <p14:creationId xmlns:p14="http://schemas.microsoft.com/office/powerpoint/2010/main" val="1467355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Did you know that genetically modified crops can actually reduce the environmental impact of farming? And that GMOs can have other environmental benefits as well, such as helping to reduce food waste and improve air quality?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By making targeted improvements to crops through </a:t>
            </a:r>
            <a:r>
              <a:rPr lang="en-US" sz="1200" u="sng" kern="1200" dirty="0">
                <a:solidFill>
                  <a:schemeClr val="tx1"/>
                </a:solidFill>
                <a:effectLst/>
                <a:latin typeface="+mn-lt"/>
                <a:ea typeface="+mn-ea"/>
                <a:cs typeface="+mn-cs"/>
                <a:hlinkClick r:id="rId3" tooltip="The name for certain methods used to introduce new traits or characteristics to an organism typically involving the use of recombinant DNA methods. While these techniques are sometimes referred to as &quot;genetic modification,&quot; "/>
              </a:rPr>
              <a:t>genetic engineering</a:t>
            </a:r>
            <a:r>
              <a:rPr lang="en-US" sz="1200" kern="1200" dirty="0">
                <a:solidFill>
                  <a:schemeClr val="tx1"/>
                </a:solidFill>
                <a:effectLst/>
                <a:latin typeface="+mn-lt"/>
                <a:ea typeface="+mn-ea"/>
                <a:cs typeface="+mn-cs"/>
              </a:rPr>
              <a:t>, farmers can raise more food for a growing world population while reducing agriculture’s impact on the </a:t>
            </a:r>
            <a:r>
              <a:rPr lang="en-US" sz="1200" u="sng" kern="1200" dirty="0">
                <a:solidFill>
                  <a:schemeClr val="tx1"/>
                </a:solidFill>
                <a:effectLst/>
                <a:latin typeface="+mn-lt"/>
                <a:ea typeface="+mn-ea"/>
                <a:cs typeface="+mn-cs"/>
                <a:hlinkClick r:id="rId4"/>
              </a:rPr>
              <a:t>environment</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A3C5221-C7EA-4CB8-855F-943DF3C5EA90}" type="slidenum">
              <a:rPr lang="en-US" smtClean="0"/>
              <a:t>14</a:t>
            </a:fld>
            <a:endParaRPr lang="en-US"/>
          </a:p>
        </p:txBody>
      </p:sp>
    </p:spTree>
    <p:extLst>
      <p:ext uri="{BB962C8B-B14F-4D97-AF65-F5344CB8AC3E}">
        <p14:creationId xmlns:p14="http://schemas.microsoft.com/office/powerpoint/2010/main" val="3827104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Cultivating GMO crops has provided significant benefits to farmers globally, including increased yield and lower production costs.  Importantly, GMOs also help to alleviate poverty for the millions of resource-poor farmers and farm families around the world (equaling approximately 65 million people total).  </a:t>
            </a:r>
            <a:r>
              <a:rPr lang="en-US" sz="1200" b="0" i="0" u="sng" kern="1200" dirty="0">
                <a:solidFill>
                  <a:schemeClr val="tx1"/>
                </a:solidFill>
                <a:effectLst/>
                <a:latin typeface="+mn-lt"/>
                <a:ea typeface="+mn-ea"/>
                <a:cs typeface="+mn-cs"/>
                <a:hlinkClick r:id="rId3"/>
              </a:rPr>
              <a:t>PG Economics</a:t>
            </a:r>
            <a:r>
              <a:rPr lang="en-US" sz="1200" b="0" i="0" kern="1200" dirty="0">
                <a:solidFill>
                  <a:schemeClr val="tx1"/>
                </a:solidFill>
                <a:effectLst/>
                <a:latin typeface="+mn-lt"/>
                <a:ea typeface="+mn-ea"/>
                <a:cs typeface="+mn-cs"/>
              </a:rPr>
              <a:t> estimates that farmers in developing countries received $3.45 for each dollar invested in genetically engineered crop seeds in 2015.  As countries look to expand their domestic GM product pipelines and crop production, even more farmers will have access to improved seeds and the benefits they provide.</a:t>
            </a:r>
            <a:endParaRPr lang="en-US" dirty="0"/>
          </a:p>
        </p:txBody>
      </p:sp>
      <p:sp>
        <p:nvSpPr>
          <p:cNvPr id="4" name="Slide Number Placeholder 3"/>
          <p:cNvSpPr>
            <a:spLocks noGrp="1"/>
          </p:cNvSpPr>
          <p:nvPr>
            <p:ph type="sldNum" sz="quarter" idx="10"/>
          </p:nvPr>
        </p:nvSpPr>
        <p:spPr/>
        <p:txBody>
          <a:bodyPr/>
          <a:lstStyle/>
          <a:p>
            <a:fld id="{8A3C5221-C7EA-4CB8-855F-943DF3C5EA90}" type="slidenum">
              <a:rPr lang="en-US" smtClean="0"/>
              <a:t>17</a:t>
            </a:fld>
            <a:endParaRPr lang="en-US"/>
          </a:p>
        </p:txBody>
      </p:sp>
    </p:spTree>
    <p:extLst>
      <p:ext uri="{BB962C8B-B14F-4D97-AF65-F5344CB8AC3E}">
        <p14:creationId xmlns:p14="http://schemas.microsoft.com/office/powerpoint/2010/main" val="1731025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baseline="0" dirty="0">
                <a:solidFill>
                  <a:srgbClr val="FF8800"/>
                </a:solidFill>
              </a:rPr>
              <a:t>What does the future of GMOs look like? </a:t>
            </a:r>
          </a:p>
          <a:p>
            <a:pPr marL="0" indent="0">
              <a:buFont typeface="Arial" panose="020B0604020202020204" pitchFamily="34" charset="0"/>
              <a:buNone/>
            </a:pPr>
            <a:r>
              <a:rPr lang="en-US" baseline="0" dirty="0">
                <a:solidFill>
                  <a:srgbClr val="FF8800"/>
                </a:solidFill>
              </a:rPr>
              <a:t>Genetic engineering has many applications other than food or the GMO crops currently on the market.</a:t>
            </a:r>
            <a:endParaRPr lang="en-US" dirty="0">
              <a:solidFill>
                <a:srgbClr val="FF88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8800"/>
                </a:solidFill>
              </a:rPr>
              <a:t>Save our OJ!</a:t>
            </a:r>
            <a:r>
              <a:rPr lang="en-US" dirty="0">
                <a:solidFill>
                  <a:schemeClr val="tx1">
                    <a:lumMod val="65000"/>
                    <a:lumOff val="35000"/>
                  </a:schemeClr>
                </a:solidFill>
              </a:rPr>
              <a:t>:</a:t>
            </a:r>
            <a:r>
              <a:rPr lang="en-US" dirty="0">
                <a:solidFill>
                  <a:srgbClr val="FF8800"/>
                </a:solidFill>
              </a:rPr>
              <a:t> </a:t>
            </a:r>
            <a:r>
              <a:rPr lang="en-US" dirty="0"/>
              <a:t>GM citrus could help fight citrus greening, a plant disease that is devastating the citrus industry in the U.S. (</a:t>
            </a:r>
            <a:r>
              <a:rPr lang="en-US" i="1" dirty="0"/>
              <a:t>bottom</a:t>
            </a:r>
            <a:r>
              <a:rPr lang="en-US" i="1" baseline="0" dirty="0"/>
              <a:t> left</a:t>
            </a:r>
            <a:r>
              <a:rPr lang="en-US" baseline="0" dirty="0"/>
              <a:t>)</a:t>
            </a:r>
            <a:endParaRPr lang="en-US" dirty="0"/>
          </a:p>
          <a:p>
            <a:pPr marL="171450" indent="-171450">
              <a:buFont typeface="Arial" panose="020B0604020202020204" pitchFamily="34" charset="0"/>
              <a:buChar char="•"/>
            </a:pPr>
            <a:r>
              <a:rPr lang="en-US" dirty="0">
                <a:solidFill>
                  <a:srgbClr val="FF8800"/>
                </a:solidFill>
              </a:rPr>
              <a:t>Healthcare</a:t>
            </a:r>
            <a:r>
              <a:rPr lang="en-US" dirty="0"/>
              <a:t>: A GM tobacco plant has been used to develop a treatment for the Ebola virus, and most</a:t>
            </a:r>
            <a:r>
              <a:rPr lang="en-US" baseline="0" dirty="0"/>
              <a:t> human insulin already is genetically engineered</a:t>
            </a:r>
            <a:r>
              <a:rPr lang="en-US" dirty="0"/>
              <a:t>. </a:t>
            </a:r>
          </a:p>
          <a:p>
            <a:pPr marL="171450" indent="-171450">
              <a:buFont typeface="Arial" panose="020B0604020202020204" pitchFamily="34" charset="0"/>
              <a:buChar char="•"/>
            </a:pPr>
            <a:r>
              <a:rPr lang="en-US" dirty="0">
                <a:solidFill>
                  <a:srgbClr val="FF8800"/>
                </a:solidFill>
              </a:rPr>
              <a:t>Save East</a:t>
            </a:r>
            <a:r>
              <a:rPr lang="en-US" baseline="0" dirty="0">
                <a:solidFill>
                  <a:srgbClr val="FF8800"/>
                </a:solidFill>
              </a:rPr>
              <a:t> Africa’s bananas!: In eastern Africa, banana </a:t>
            </a:r>
            <a:r>
              <a:rPr lang="en-US" baseline="0" dirty="0" err="1">
                <a:solidFill>
                  <a:srgbClr val="FF8800"/>
                </a:solidFill>
              </a:rPr>
              <a:t>Xanthomonas</a:t>
            </a:r>
            <a:r>
              <a:rPr lang="en-US" baseline="0" dirty="0">
                <a:solidFill>
                  <a:srgbClr val="FF8800"/>
                </a:solidFill>
              </a:rPr>
              <a:t> wilt (BXW) disease is considered one of the greatest threats to banana productivity. Genetically-engineered bananas resistant to BXW are saving this staple crop.</a:t>
            </a:r>
            <a:endParaRPr lang="en-US" dirty="0">
              <a:solidFill>
                <a:srgbClr val="FF8800"/>
              </a:solidFill>
            </a:endParaRPr>
          </a:p>
          <a:p>
            <a:pPr marL="171450" indent="-171450">
              <a:buFont typeface="Arial" panose="020B0604020202020204" pitchFamily="34" charset="0"/>
              <a:buChar char="•"/>
            </a:pPr>
            <a:r>
              <a:rPr lang="en-US" dirty="0">
                <a:solidFill>
                  <a:srgbClr val="FF8800"/>
                </a:solidFill>
              </a:rPr>
              <a:t>Restore extinct plant species</a:t>
            </a:r>
            <a:r>
              <a:rPr lang="en-US" dirty="0"/>
              <a:t>: The</a:t>
            </a:r>
            <a:r>
              <a:rPr lang="en-US" baseline="0" dirty="0"/>
              <a:t> State University of New York </a:t>
            </a:r>
            <a:r>
              <a:rPr lang="en-US" dirty="0"/>
              <a:t>(SUNY) College of Environmental Science and Forestry (ESF) has genetically modified the American Chestnut tree to withstand the blight that has nearly wiped out this iconic hardwood tree in the United States. </a:t>
            </a:r>
            <a:endParaRPr lang="en-US" baseline="0" dirty="0">
              <a:solidFill>
                <a:srgbClr val="FF88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8800"/>
                </a:solidFill>
              </a:rPr>
              <a:t>Biofortification</a:t>
            </a:r>
            <a:r>
              <a:rPr lang="en-US" dirty="0"/>
              <a:t>: The Danforth Plant Science Center is developing </a:t>
            </a:r>
            <a:r>
              <a:rPr lang="en-US" dirty="0" err="1"/>
              <a:t>BioCassava</a:t>
            </a:r>
            <a:r>
              <a:rPr lang="en-US" dirty="0"/>
              <a:t> Plus - more nutritious, higher yielding and more marketable cultivars of cassava, the primary source of calories for 250 million Africans. </a:t>
            </a:r>
          </a:p>
          <a:p>
            <a:pPr marL="171450" indent="-171450">
              <a:buFont typeface="Arial" panose="020B0604020202020204" pitchFamily="34" charset="0"/>
              <a:buChar char="•"/>
            </a:pPr>
            <a:endParaRPr lang="en-US" dirty="0">
              <a:solidFill>
                <a:srgbClr val="FF8800"/>
              </a:solidFill>
            </a:endParaRPr>
          </a:p>
          <a:p>
            <a:r>
              <a:rPr lang="en-US" dirty="0"/>
              <a:t> </a:t>
            </a:r>
          </a:p>
          <a:p>
            <a:endParaRPr lang="en-US" dirty="0"/>
          </a:p>
        </p:txBody>
      </p:sp>
      <p:sp>
        <p:nvSpPr>
          <p:cNvPr id="4" name="Slide Number Placeholder 3"/>
          <p:cNvSpPr>
            <a:spLocks noGrp="1"/>
          </p:cNvSpPr>
          <p:nvPr>
            <p:ph type="sldNum" sz="quarter" idx="10"/>
          </p:nvPr>
        </p:nvSpPr>
        <p:spPr/>
        <p:txBody>
          <a:bodyPr/>
          <a:lstStyle/>
          <a:p>
            <a:fld id="{8A3C5221-C7EA-4CB8-855F-943DF3C5EA90}" type="slidenum">
              <a:rPr lang="en-US" smtClean="0"/>
              <a:t>18</a:t>
            </a:fld>
            <a:endParaRPr lang="en-US"/>
          </a:p>
        </p:txBody>
      </p:sp>
    </p:spTree>
    <p:extLst>
      <p:ext uri="{BB962C8B-B14F-4D97-AF65-F5344CB8AC3E}">
        <p14:creationId xmlns:p14="http://schemas.microsoft.com/office/powerpoint/2010/main" val="2151822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Looking for More Information?</a:t>
            </a:r>
          </a:p>
          <a:p>
            <a:pPr marL="171450" indent="-171450">
              <a:buFont typeface="Arial" panose="020B0604020202020204" pitchFamily="34" charset="0"/>
              <a:buChar char="•"/>
            </a:pPr>
            <a:r>
              <a:rPr lang="en-US" b="0" dirty="0"/>
              <a:t>You</a:t>
            </a:r>
            <a:r>
              <a:rPr lang="en-US" b="0" baseline="0" dirty="0"/>
              <a:t> can</a:t>
            </a:r>
            <a:r>
              <a:rPr lang="en-US" b="0" dirty="0"/>
              <a:t> visit GMOAnswers.com to learn more about</a:t>
            </a:r>
            <a:r>
              <a:rPr lang="en-US" b="0" baseline="0" dirty="0"/>
              <a:t> GMOs</a:t>
            </a:r>
            <a:r>
              <a:rPr lang="en-US" b="0" dirty="0"/>
              <a:t> and ask your</a:t>
            </a:r>
            <a:r>
              <a:rPr lang="en-US" b="0" baseline="0" dirty="0"/>
              <a:t> questions.</a:t>
            </a:r>
          </a:p>
          <a:p>
            <a:pPr marL="171450" indent="-171450">
              <a:buFont typeface="Arial" panose="020B0604020202020204" pitchFamily="34" charset="0"/>
              <a:buChar char="•"/>
            </a:pPr>
            <a:r>
              <a:rPr lang="en-US" b="0" baseline="0" dirty="0"/>
              <a:t>You can also find us on Twitter, Facebook, Pinterest and YouTube</a:t>
            </a:r>
            <a:endParaRPr lang="en-US" dirty="0"/>
          </a:p>
        </p:txBody>
      </p:sp>
      <p:sp>
        <p:nvSpPr>
          <p:cNvPr id="4" name="Slide Number Placeholder 3"/>
          <p:cNvSpPr>
            <a:spLocks noGrp="1"/>
          </p:cNvSpPr>
          <p:nvPr>
            <p:ph type="sldNum" sz="quarter" idx="10"/>
          </p:nvPr>
        </p:nvSpPr>
        <p:spPr/>
        <p:txBody>
          <a:bodyPr/>
          <a:lstStyle/>
          <a:p>
            <a:fld id="{8A3C5221-C7EA-4CB8-855F-943DF3C5EA90}" type="slidenum">
              <a:rPr lang="en-US" smtClean="0"/>
              <a:t>19</a:t>
            </a:fld>
            <a:endParaRPr lang="en-US"/>
          </a:p>
        </p:txBody>
      </p:sp>
    </p:spTree>
    <p:extLst>
      <p:ext uri="{BB962C8B-B14F-4D97-AF65-F5344CB8AC3E}">
        <p14:creationId xmlns:p14="http://schemas.microsoft.com/office/powerpoint/2010/main" val="4072515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GMO Answers was created to do a better job answering consumers’ questions — no matter what they are — about GMOs. The biotech industry stands 100 percent behind the health and safety of the GM crops on the market today, but we acknowledge that we haven’t done the best job communicating about them – what they are, how they are made</a:t>
            </a:r>
            <a:r>
              <a:rPr lang="en-US" baseline="0" dirty="0"/>
              <a:t> </a:t>
            </a:r>
            <a:r>
              <a:rPr lang="en-US" dirty="0"/>
              <a:t>and what the safety data says. GMO Answers</a:t>
            </a:r>
            <a:r>
              <a:rPr lang="en-US" baseline="0" dirty="0"/>
              <a:t> </a:t>
            </a:r>
            <a:r>
              <a:rPr lang="en-US" dirty="0"/>
              <a:t>is the beginning of a new conversation among everyone who cares about how our food is grown.</a:t>
            </a:r>
          </a:p>
          <a:p>
            <a:endParaRPr lang="en-US" dirty="0"/>
          </a:p>
          <a:p>
            <a:r>
              <a:rPr lang="en-US" dirty="0"/>
              <a:t>GMO Answers</a:t>
            </a:r>
            <a:r>
              <a:rPr lang="en-US" baseline="0" dirty="0"/>
              <a:t> represents a shift in how we communicate about agriculture. </a:t>
            </a:r>
            <a:r>
              <a:rPr lang="en-US" dirty="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Instead of repeating just the facts and science, we must acknowledge the skepticism; show that we’re listening; and respond to questions and concerns in an open, transparent, direct and conversational manner. </a:t>
            </a:r>
          </a:p>
          <a:p>
            <a:pPr defTabSz="915772">
              <a:defRPr/>
            </a:pPr>
            <a:endParaRPr lang="en-US" dirty="0"/>
          </a:p>
          <a:p>
            <a:pPr defTabSz="915772">
              <a:defRPr/>
            </a:pPr>
            <a:r>
              <a:rPr lang="en-US" dirty="0"/>
              <a:t>GMO Answers is sponsored</a:t>
            </a:r>
            <a:r>
              <a:rPr lang="en-US" baseline="0" dirty="0"/>
              <a:t> by the members of the Council for Biotechnology Information: BASF, Bayer </a:t>
            </a:r>
            <a:r>
              <a:rPr lang="en-US" baseline="0" dirty="0" err="1"/>
              <a:t>CropScience</a:t>
            </a:r>
            <a:r>
              <a:rPr lang="en-US" baseline="0" dirty="0"/>
              <a:t>, Dow </a:t>
            </a:r>
            <a:r>
              <a:rPr lang="en-US" baseline="0" dirty="0" err="1"/>
              <a:t>AgroSciences</a:t>
            </a:r>
            <a:r>
              <a:rPr lang="en-US" baseline="0" dirty="0"/>
              <a:t>, DuPont Pioneer, Monsanto Company &amp; Syngenta.</a:t>
            </a:r>
            <a:endParaRPr lang="en-US" dirty="0"/>
          </a:p>
          <a:p>
            <a:pPr marL="171707" indent="-171707">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8A3C5221-C7EA-4CB8-855F-943DF3C5EA90}" type="slidenum">
              <a:rPr lang="en-US" smtClean="0"/>
              <a:t>2</a:t>
            </a:fld>
            <a:endParaRPr lang="en-US"/>
          </a:p>
        </p:txBody>
      </p:sp>
    </p:spTree>
    <p:extLst>
      <p:ext uri="{BB962C8B-B14F-4D97-AF65-F5344CB8AC3E}">
        <p14:creationId xmlns:p14="http://schemas.microsoft.com/office/powerpoint/2010/main" val="3595465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website, GMOAnswers.com, is a direct pipeline for consumers</a:t>
            </a:r>
            <a:r>
              <a:rPr lang="en-US" baseline="0" dirty="0"/>
              <a:t> to receive answers to their questions about GMOs, agriculture and how our food is grown. To date we’ve provided hundreds of answers. The GMO Answers team works with over 200 volunteer, independent and company experts to directly respond to consumer questions. </a:t>
            </a:r>
            <a:endParaRPr lang="en-US" dirty="0"/>
          </a:p>
        </p:txBody>
      </p:sp>
      <p:sp>
        <p:nvSpPr>
          <p:cNvPr id="4" name="Slide Number Placeholder 3"/>
          <p:cNvSpPr>
            <a:spLocks noGrp="1"/>
          </p:cNvSpPr>
          <p:nvPr>
            <p:ph type="sldNum" sz="quarter" idx="10"/>
          </p:nvPr>
        </p:nvSpPr>
        <p:spPr/>
        <p:txBody>
          <a:bodyPr/>
          <a:lstStyle/>
          <a:p>
            <a:fld id="{8A3C5221-C7EA-4CB8-855F-943DF3C5EA90}" type="slidenum">
              <a:rPr lang="en-US" smtClean="0"/>
              <a:t>3</a:t>
            </a:fld>
            <a:endParaRPr lang="en-US"/>
          </a:p>
        </p:txBody>
      </p:sp>
    </p:spTree>
    <p:extLst>
      <p:ext uri="{BB962C8B-B14F-4D97-AF65-F5344CB8AC3E}">
        <p14:creationId xmlns:p14="http://schemas.microsoft.com/office/powerpoint/2010/main" val="4136877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GMO Answers team also leverages several social media channels to engage with consumers and direct them to expert responses on GMOAnswers.com that may address some of their questions. Our audience is a mix of pro-GMO, anti-GMO and those in the middle searching for more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use Twitter and Facebook to tap into relevant conversations, engage with our audience, and broadcast interesting and thought-provoking information about GMOs and biotechnology.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directly engage in dialogue with our audience on social media to debunk common GMO myths and anti-scientific claims. We tap into </a:t>
            </a:r>
            <a:r>
              <a:rPr lang="en-US" dirty="0"/>
              <a:t>conversation triggers that warrant factual</a:t>
            </a:r>
            <a:r>
              <a:rPr lang="en-US" baseline="0" dirty="0"/>
              <a:t> input</a:t>
            </a:r>
            <a:r>
              <a:rPr lang="en-US" dirty="0"/>
              <a:t>,</a:t>
            </a:r>
            <a:r>
              <a:rPr lang="en-US" baseline="0" dirty="0"/>
              <a:t> utilizing our existing educational resources.  </a:t>
            </a:r>
          </a:p>
          <a:p>
            <a:endParaRPr lang="en-US" baseline="0" dirty="0"/>
          </a:p>
          <a:p>
            <a:r>
              <a:rPr lang="en-US" baseline="0" dirty="0"/>
              <a:t>In addition, YouTube and Pinterest are used to share visual GMO information to help counter inaccurate information that’s shared online.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A3C5221-C7EA-4CB8-855F-943DF3C5EA90}" type="slidenum">
              <a:rPr lang="en-US" smtClean="0"/>
              <a:t>4</a:t>
            </a:fld>
            <a:endParaRPr lang="en-US"/>
          </a:p>
        </p:txBody>
      </p:sp>
    </p:spTree>
    <p:extLst>
      <p:ext uri="{BB962C8B-B14F-4D97-AF65-F5344CB8AC3E}">
        <p14:creationId xmlns:p14="http://schemas.microsoft.com/office/powerpoint/2010/main" val="412780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GMO Answers is a rich resource for information about GMOs and biotechnology in agriculture. Our educational</a:t>
            </a:r>
            <a:r>
              <a:rPr lang="en-US" baseline="0" dirty="0"/>
              <a:t> resources page has materials that can be downloaded, printed and shared. Go to www.GMOAnswers.com/information-and-resources/infographics-and-downloadables.</a:t>
            </a:r>
          </a:p>
          <a:p>
            <a:endParaRPr lang="en-US" baseline="0" dirty="0"/>
          </a:p>
          <a:p>
            <a:r>
              <a:rPr lang="en-US" baseline="0" dirty="0"/>
              <a:t>GMO Answers has created informational videos that can be viewed on www.GMOAnswers.com/information-and-resources/video and on our YouTube page - www.youtube.com/channel/UCyuFNJ7qwgFiZudgwd891DA</a:t>
            </a:r>
          </a:p>
          <a:p>
            <a:endParaRPr lang="en-US" baseline="0" dirty="0"/>
          </a:p>
        </p:txBody>
      </p:sp>
      <p:sp>
        <p:nvSpPr>
          <p:cNvPr id="4" name="Slide Number Placeholder 3"/>
          <p:cNvSpPr>
            <a:spLocks noGrp="1"/>
          </p:cNvSpPr>
          <p:nvPr>
            <p:ph type="sldNum" sz="quarter" idx="10"/>
          </p:nvPr>
        </p:nvSpPr>
        <p:spPr/>
        <p:txBody>
          <a:bodyPr/>
          <a:lstStyle/>
          <a:p>
            <a:fld id="{8A3C5221-C7EA-4CB8-855F-943DF3C5EA90}" type="slidenum">
              <a:rPr lang="en-US" smtClean="0"/>
              <a:t>5</a:t>
            </a:fld>
            <a:endParaRPr lang="en-US"/>
          </a:p>
        </p:txBody>
      </p:sp>
    </p:spTree>
    <p:extLst>
      <p:ext uri="{BB962C8B-B14F-4D97-AF65-F5344CB8AC3E}">
        <p14:creationId xmlns:p14="http://schemas.microsoft.com/office/powerpoint/2010/main" val="3590641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We’ve developed visual myth-busters, which are simple, bright, bold images that tackle myths and misconceptions about GMOs. These purposely contain small amounts of information so that viewers can take in the information  in a just few seconds. In</a:t>
            </a:r>
            <a:r>
              <a:rPr lang="en-US" sz="1200" b="0" i="0" u="none" strike="noStrike" kern="1200" baseline="0" dirty="0">
                <a:solidFill>
                  <a:schemeClr val="tx1"/>
                </a:solidFill>
                <a:effectLst/>
                <a:latin typeface="+mn-lt"/>
                <a:ea typeface="+mn-ea"/>
                <a:cs typeface="+mn-cs"/>
              </a:rPr>
              <a:t> sharing and promoting these graphics, w</a:t>
            </a:r>
            <a:r>
              <a:rPr lang="en-US" sz="1200" b="0" i="0" u="none" strike="noStrike" kern="1200" dirty="0">
                <a:solidFill>
                  <a:schemeClr val="tx1"/>
                </a:solidFill>
                <a:effectLst/>
                <a:latin typeface="+mn-lt"/>
                <a:ea typeface="+mn-ea"/>
                <a:cs typeface="+mn-cs"/>
              </a:rPr>
              <a:t>e</a:t>
            </a:r>
            <a:r>
              <a:rPr lang="en-US" sz="1200" b="0" i="0" u="none" strike="noStrike" kern="1200" baseline="0" dirty="0">
                <a:solidFill>
                  <a:schemeClr val="tx1"/>
                </a:solidFill>
                <a:effectLst/>
                <a:latin typeface="+mn-lt"/>
                <a:ea typeface="+mn-ea"/>
                <a:cs typeface="+mn-cs"/>
              </a:rPr>
              <a:t> direct viewers to GMOAnswer.com for more information and encourage them to submit additional questions</a:t>
            </a:r>
            <a:r>
              <a:rPr lang="en-US" sz="1200" b="0" i="0" u="none" strike="noStrike" kern="1200" dirty="0">
                <a:solidFill>
                  <a:schemeClr val="tx1"/>
                </a:solidFill>
                <a:effectLst/>
                <a:latin typeface="+mn-lt"/>
                <a:ea typeface="+mn-ea"/>
                <a:cs typeface="+mn-cs"/>
              </a:rPr>
              <a:t>. Visual myth-busters are designed to tackle long-standing misinformation or address the latest viral GMO meme. </a:t>
            </a:r>
            <a:endParaRPr lang="en-US" dirty="0"/>
          </a:p>
        </p:txBody>
      </p:sp>
      <p:sp>
        <p:nvSpPr>
          <p:cNvPr id="4" name="Slide Number Placeholder 3"/>
          <p:cNvSpPr>
            <a:spLocks noGrp="1"/>
          </p:cNvSpPr>
          <p:nvPr>
            <p:ph type="sldNum" sz="quarter" idx="10"/>
          </p:nvPr>
        </p:nvSpPr>
        <p:spPr/>
        <p:txBody>
          <a:bodyPr/>
          <a:lstStyle/>
          <a:p>
            <a:fld id="{8A3C5221-C7EA-4CB8-855F-943DF3C5EA90}" type="slidenum">
              <a:rPr lang="en-US" smtClean="0"/>
              <a:t>6</a:t>
            </a:fld>
            <a:endParaRPr lang="en-US"/>
          </a:p>
        </p:txBody>
      </p:sp>
    </p:spTree>
    <p:extLst>
      <p:ext uri="{BB962C8B-B14F-4D97-AF65-F5344CB8AC3E}">
        <p14:creationId xmlns:p14="http://schemas.microsoft.com/office/powerpoint/2010/main" val="1381150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Independent Experts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GMOAnswers.com will solicit feedback from experts across a wide range of disciplines in order to provide consumers with balanced, fact-based responses to their questions. The expert resources we’ve identified include conventional and organic farmers, agribusiness experts, scientists, academics, medical doctors and nutritionists from a wide range of studies. These are the leaders in their fields, respected for their subject matter expertise and their unique insights. They are not affiliated with the Council for </a:t>
            </a:r>
            <a:r>
              <a:rPr lang="en-US" sz="1200" b="0" i="0" u="none" strike="noStrike" kern="1200" dirty="0">
                <a:solidFill>
                  <a:schemeClr val="tx1"/>
                </a:solidFill>
                <a:effectLst/>
                <a:latin typeface="+mn-lt"/>
                <a:ea typeface="+mn-ea"/>
                <a:cs typeface="+mn-cs"/>
              </a:rPr>
              <a:t>Biotechnology</a:t>
            </a:r>
            <a:r>
              <a:rPr lang="en-US" sz="1200" b="0" i="0" kern="1200" dirty="0">
                <a:solidFill>
                  <a:schemeClr val="tx1"/>
                </a:solidFill>
                <a:effectLst/>
                <a:latin typeface="+mn-lt"/>
                <a:ea typeface="+mn-ea"/>
                <a:cs typeface="+mn-cs"/>
              </a:rPr>
              <a:t> Information or its member companies, but have volunteered to address questions because they believe in transparency and consumers’ rights to make informed choices about the food they serve to their families</a:t>
            </a:r>
          </a:p>
          <a:p>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Company Experts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GMO Answers works with a number of experts from the biotechnology companies who founded GMO Answers to address your questions. These company experts are sourced from a range of disciplines, from toxicology to public affairs to weed management, to answer questions related to their expertise. They also address questions about their company products and practices.</a:t>
            </a:r>
          </a:p>
          <a:p>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Ambassador Experts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GMO Answers Ambassadors are a group of experts working in biotechnology, </a:t>
            </a:r>
            <a:r>
              <a:rPr lang="en-US" sz="1200" b="0" i="0" u="none" strike="noStrike" kern="1200" dirty="0">
                <a:solidFill>
                  <a:schemeClr val="tx1"/>
                </a:solidFill>
                <a:effectLst/>
                <a:latin typeface="+mn-lt"/>
                <a:ea typeface="+mn-ea"/>
                <a:cs typeface="+mn-cs"/>
              </a:rPr>
              <a:t>genetic engineering</a:t>
            </a:r>
            <a:r>
              <a:rPr lang="en-US" sz="1200" b="0" i="0" kern="1200" dirty="0">
                <a:solidFill>
                  <a:schemeClr val="tx1"/>
                </a:solidFill>
                <a:effectLst/>
                <a:latin typeface="+mn-lt"/>
                <a:ea typeface="+mn-ea"/>
                <a:cs typeface="+mn-cs"/>
              </a:rPr>
              <a:t>, health and nutrition, public policy and beyond. They share one thing in common: a passion for connecting with the public on important topics surrounding food production. Together, they comprise a community of highly engaged experts who can talk about GMOs and answer questions about how our food is produced.</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GMO Answers Ambassadors engage the public by sharing their stories, research and perspectives on GMOs and food production with media and at speaking engagements. Ambassadors have the opportunity to attend—and often present at—industry conventions and meetings, and participate in panel discussions and other related events.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A3C5221-C7EA-4CB8-855F-943DF3C5EA90}" type="slidenum">
              <a:rPr lang="en-US" smtClean="0"/>
              <a:t>7</a:t>
            </a:fld>
            <a:endParaRPr lang="en-US"/>
          </a:p>
        </p:txBody>
      </p:sp>
    </p:spTree>
    <p:extLst>
      <p:ext uri="{BB962C8B-B14F-4D97-AF65-F5344CB8AC3E}">
        <p14:creationId xmlns:p14="http://schemas.microsoft.com/office/powerpoint/2010/main" val="1403589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GMOs are crops developed with genetic engineering, a more precise breeding technique, that enables someone to take individual traits found in nature and transfer them to another plant, or make changes to an existing trait in a plant.</a:t>
            </a:r>
          </a:p>
          <a:p>
            <a:pPr marL="171450" indent="-171450">
              <a:buFont typeface="Arial" panose="020B0604020202020204" pitchFamily="34" charset="0"/>
              <a:buChar char="•"/>
            </a:pPr>
            <a:r>
              <a:rPr lang="en-US" dirty="0"/>
              <a:t>You may have also heard of “agricultural biotechnology” or “biotech seeds”. These are terms that may be used to refer to the same thing – a genetically</a:t>
            </a:r>
            <a:r>
              <a:rPr lang="en-US" baseline="0" dirty="0"/>
              <a:t> modified organism (GMO)</a:t>
            </a:r>
            <a:r>
              <a:rPr lang="en-US" dirty="0"/>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10 genetically modified crops commercially available in the U.S. today are: alfalfa, apples, canola, corn (field and sweet), cotton, papaya, potatoes, soybeans, squash and sugar beets. </a:t>
            </a:r>
          </a:p>
          <a:p>
            <a:br>
              <a:rPr lang="en-US" dirty="0"/>
            </a:br>
            <a:endParaRPr lang="en-US" dirty="0"/>
          </a:p>
        </p:txBody>
      </p:sp>
      <p:sp>
        <p:nvSpPr>
          <p:cNvPr id="4" name="Slide Number Placeholder 3"/>
          <p:cNvSpPr>
            <a:spLocks noGrp="1"/>
          </p:cNvSpPr>
          <p:nvPr>
            <p:ph type="sldNum" sz="quarter" idx="10"/>
          </p:nvPr>
        </p:nvSpPr>
        <p:spPr/>
        <p:txBody>
          <a:bodyPr/>
          <a:lstStyle/>
          <a:p>
            <a:fld id="{8A3C5221-C7EA-4CB8-855F-943DF3C5EA90}" type="slidenum">
              <a:rPr lang="en-US" smtClean="0"/>
              <a:t>9</a:t>
            </a:fld>
            <a:endParaRPr lang="en-US"/>
          </a:p>
        </p:txBody>
      </p:sp>
    </p:spTree>
    <p:extLst>
      <p:ext uri="{BB962C8B-B14F-4D97-AF65-F5344CB8AC3E}">
        <p14:creationId xmlns:p14="http://schemas.microsoft.com/office/powerpoint/2010/main" val="2909033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It is important to note that there are other methods of plant breeding beyond traditional breeding and genetic engineering which you can see in this infographic. </a:t>
            </a:r>
          </a:p>
          <a:p>
            <a:pPr marL="171450" indent="-171450">
              <a:buFont typeface="Arial" panose="020B0604020202020204" pitchFamily="34" charset="0"/>
              <a:buChar char="•"/>
            </a:pPr>
            <a:r>
              <a:rPr lang="en-US" baseline="0" dirty="0"/>
              <a:t>Here you’ll see different seed improvement techniques compared: selective (aka “traditional”) breeding, interspecies crosses, mutagenesis and </a:t>
            </a:r>
            <a:r>
              <a:rPr lang="en-US" baseline="0" dirty="0" err="1"/>
              <a:t>transgenesis</a:t>
            </a:r>
            <a:r>
              <a:rPr lang="en-US" baseline="0" dirty="0"/>
              <a:t> (GMO).</a:t>
            </a:r>
          </a:p>
          <a:p>
            <a:pPr marL="171450" indent="-171450">
              <a:buFont typeface="Arial" panose="020B0604020202020204" pitchFamily="34" charset="0"/>
              <a:buChar char="•"/>
            </a:pPr>
            <a:r>
              <a:rPr lang="en-US" baseline="0" dirty="0"/>
              <a:t>All of these techniques are used today.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Even though genetic engineering is a more precise breeding technique compared to the other three, only GMOs are required to go through regulatory approval before they are commercialized and are excluded from use in organic agriculture.</a:t>
            </a:r>
          </a:p>
          <a:p>
            <a:endParaRPr lang="en-US" dirty="0"/>
          </a:p>
        </p:txBody>
      </p:sp>
      <p:sp>
        <p:nvSpPr>
          <p:cNvPr id="4" name="Slide Number Placeholder 3"/>
          <p:cNvSpPr>
            <a:spLocks noGrp="1"/>
          </p:cNvSpPr>
          <p:nvPr>
            <p:ph type="sldNum" sz="quarter" idx="10"/>
          </p:nvPr>
        </p:nvSpPr>
        <p:spPr/>
        <p:txBody>
          <a:bodyPr/>
          <a:lstStyle/>
          <a:p>
            <a:fld id="{8A3C5221-C7EA-4CB8-855F-943DF3C5EA90}" type="slidenum">
              <a:rPr lang="en-US" smtClean="0"/>
              <a:t>11</a:t>
            </a:fld>
            <a:endParaRPr lang="en-US"/>
          </a:p>
        </p:txBody>
      </p:sp>
    </p:spTree>
    <p:extLst>
      <p:ext uri="{BB962C8B-B14F-4D97-AF65-F5344CB8AC3E}">
        <p14:creationId xmlns:p14="http://schemas.microsoft.com/office/powerpoint/2010/main" val="1417432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EB735B-B051-4B5E-8F2E-7BB846CAB2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20095F-4956-465F-A28F-30E80BBAF3AB}"/>
              </a:ext>
            </a:extLst>
          </p:cNvPr>
          <p:cNvSpPr>
            <a:spLocks noGrp="1"/>
          </p:cNvSpPr>
          <p:nvPr>
            <p:ph type="ctrTitle"/>
          </p:nvPr>
        </p:nvSpPr>
        <p:spPr>
          <a:xfrm>
            <a:off x="3048000" y="4262378"/>
            <a:ext cx="9144000" cy="568415"/>
          </a:xfrm>
        </p:spPr>
        <p:txBody>
          <a:bodyPr anchor="t">
            <a:noAutofit/>
          </a:bodyPr>
          <a:lstStyle>
            <a:lvl1pPr algn="ctr">
              <a:defRPr sz="3200">
                <a:solidFill>
                  <a:schemeClr val="bg1"/>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398FD0C-89DE-4157-ABF6-B1CF90FA61EA}"/>
              </a:ext>
            </a:extLst>
          </p:cNvPr>
          <p:cNvSpPr>
            <a:spLocks noGrp="1"/>
          </p:cNvSpPr>
          <p:nvPr>
            <p:ph type="subTitle" idx="1"/>
          </p:nvPr>
        </p:nvSpPr>
        <p:spPr>
          <a:xfrm>
            <a:off x="3030748" y="4986074"/>
            <a:ext cx="9144000" cy="392502"/>
          </a:xfrm>
        </p:spPr>
        <p:txBody>
          <a:bodyPr>
            <a:normAutofit/>
          </a:bodyPr>
          <a:lstStyle>
            <a:lvl1pPr marL="0" indent="0" algn="ctr">
              <a:buNone/>
              <a:defRPr sz="1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99933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DE5AF7-E04A-4E0B-A1B8-79400B45FA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D0DA67-56BA-4D43-A856-EFEEB7083B84}"/>
              </a:ext>
            </a:extLst>
          </p:cNvPr>
          <p:cNvSpPr>
            <a:spLocks noGrp="1"/>
          </p:cNvSpPr>
          <p:nvPr>
            <p:ph type="title"/>
          </p:nvPr>
        </p:nvSpPr>
        <p:spPr>
          <a:xfrm>
            <a:off x="646981" y="333165"/>
            <a:ext cx="8626414" cy="833947"/>
          </a:xfrm>
        </p:spPr>
        <p:txBody>
          <a:bodyPr/>
          <a:lstStyle>
            <a:lvl1pPr>
              <a:defRPr>
                <a:solidFill>
                  <a:srgbClr val="81BD41"/>
                </a:solidFill>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62AA55DF-6652-4DCC-BD61-F4217E51D699}"/>
              </a:ext>
            </a:extLst>
          </p:cNvPr>
          <p:cNvSpPr>
            <a:spLocks noGrp="1"/>
          </p:cNvSpPr>
          <p:nvPr>
            <p:ph idx="1"/>
          </p:nvPr>
        </p:nvSpPr>
        <p:spPr>
          <a:xfrm>
            <a:off x="1466490" y="1963641"/>
            <a:ext cx="8626415" cy="417836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01732A30-7315-4E36-96F5-41F8B24F4ACC}"/>
              </a:ext>
            </a:extLst>
          </p:cNvPr>
          <p:cNvSpPr txBox="1"/>
          <p:nvPr userDrawn="1"/>
        </p:nvSpPr>
        <p:spPr>
          <a:xfrm>
            <a:off x="0" y="6607833"/>
            <a:ext cx="12192000" cy="215444"/>
          </a:xfrm>
          <a:prstGeom prst="rect">
            <a:avLst/>
          </a:prstGeom>
          <a:noFill/>
        </p:spPr>
        <p:txBody>
          <a:bodyPr wrap="square" rtlCol="0">
            <a:spAutoFit/>
          </a:bodyPr>
          <a:lstStyle/>
          <a:p>
            <a:pPr algn="ctr"/>
            <a:fld id="{2215186E-E9BF-4F3C-AE82-317989A23B64}" type="slidenum">
              <a:rPr lang="en-US" sz="800" smtClean="0">
                <a:solidFill>
                  <a:schemeClr val="bg1"/>
                </a:solidFill>
              </a:rPr>
              <a:pPr algn="ctr"/>
              <a:t>‹#›</a:t>
            </a:fld>
            <a:endParaRPr lang="en-US" sz="800" dirty="0">
              <a:solidFill>
                <a:schemeClr val="bg1"/>
              </a:solidFill>
            </a:endParaRPr>
          </a:p>
        </p:txBody>
      </p:sp>
    </p:spTree>
    <p:extLst>
      <p:ext uri="{BB962C8B-B14F-4D97-AF65-F5344CB8AC3E}">
        <p14:creationId xmlns:p14="http://schemas.microsoft.com/office/powerpoint/2010/main" val="581248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5D1EE3-D382-4251-8095-E0BFAE1BB1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D0DA67-56BA-4D43-A856-EFEEB7083B84}"/>
              </a:ext>
            </a:extLst>
          </p:cNvPr>
          <p:cNvSpPr>
            <a:spLocks noGrp="1"/>
          </p:cNvSpPr>
          <p:nvPr>
            <p:ph type="title"/>
          </p:nvPr>
        </p:nvSpPr>
        <p:spPr>
          <a:xfrm>
            <a:off x="646981" y="333165"/>
            <a:ext cx="8626414" cy="833947"/>
          </a:xfrm>
        </p:spPr>
        <p:txBody>
          <a:bodyPr/>
          <a:lstStyle>
            <a:lvl1pPr>
              <a:defRPr>
                <a:solidFill>
                  <a:srgbClr val="81BD41"/>
                </a:solidFill>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62AA55DF-6652-4DCC-BD61-F4217E51D699}"/>
              </a:ext>
            </a:extLst>
          </p:cNvPr>
          <p:cNvSpPr>
            <a:spLocks noGrp="1"/>
          </p:cNvSpPr>
          <p:nvPr>
            <p:ph idx="1"/>
          </p:nvPr>
        </p:nvSpPr>
        <p:spPr>
          <a:xfrm>
            <a:off x="1466490" y="1963641"/>
            <a:ext cx="8626415" cy="417836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01732A30-7315-4E36-96F5-41F8B24F4ACC}"/>
              </a:ext>
            </a:extLst>
          </p:cNvPr>
          <p:cNvSpPr txBox="1"/>
          <p:nvPr userDrawn="1"/>
        </p:nvSpPr>
        <p:spPr>
          <a:xfrm>
            <a:off x="0" y="6607833"/>
            <a:ext cx="12192000" cy="215444"/>
          </a:xfrm>
          <a:prstGeom prst="rect">
            <a:avLst/>
          </a:prstGeom>
          <a:noFill/>
        </p:spPr>
        <p:txBody>
          <a:bodyPr wrap="square" rtlCol="0">
            <a:spAutoFit/>
          </a:bodyPr>
          <a:lstStyle/>
          <a:p>
            <a:pPr algn="ctr"/>
            <a:fld id="{2215186E-E9BF-4F3C-AE82-317989A23B64}" type="slidenum">
              <a:rPr lang="en-US" sz="800" smtClean="0">
                <a:solidFill>
                  <a:schemeClr val="bg1"/>
                </a:solidFill>
              </a:rPr>
              <a:pPr algn="ctr"/>
              <a:t>‹#›</a:t>
            </a:fld>
            <a:endParaRPr lang="en-US" sz="800" dirty="0">
              <a:solidFill>
                <a:schemeClr val="bg1"/>
              </a:solidFill>
            </a:endParaRPr>
          </a:p>
        </p:txBody>
      </p:sp>
    </p:spTree>
    <p:extLst>
      <p:ext uri="{BB962C8B-B14F-4D97-AF65-F5344CB8AC3E}">
        <p14:creationId xmlns:p14="http://schemas.microsoft.com/office/powerpoint/2010/main" val="1167172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87C843-823A-49C9-A53A-15117192AD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C8C5F44-218C-4D9C-B1A6-05755EF1D101}"/>
              </a:ext>
            </a:extLst>
          </p:cNvPr>
          <p:cNvSpPr>
            <a:spLocks noGrp="1"/>
          </p:cNvSpPr>
          <p:nvPr>
            <p:ph type="title"/>
          </p:nvPr>
        </p:nvSpPr>
        <p:spPr>
          <a:xfrm>
            <a:off x="3243528" y="4297872"/>
            <a:ext cx="8678174" cy="688405"/>
          </a:xfrm>
        </p:spPr>
        <p:txBody>
          <a:bodyPr anchor="t">
            <a:normAutofit/>
          </a:bodyPr>
          <a:lstStyle>
            <a:lvl1pPr algn="ct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619FAB06-C0DF-494C-9748-7AEF0344AA40}"/>
              </a:ext>
            </a:extLst>
          </p:cNvPr>
          <p:cNvSpPr>
            <a:spLocks noGrp="1"/>
          </p:cNvSpPr>
          <p:nvPr>
            <p:ph type="body" idx="1"/>
          </p:nvPr>
        </p:nvSpPr>
        <p:spPr>
          <a:xfrm>
            <a:off x="3131390" y="5089791"/>
            <a:ext cx="8793192" cy="405231"/>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33084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D48B84-54CA-48A2-A060-76465EC860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C8C5F44-218C-4D9C-B1A6-05755EF1D101}"/>
              </a:ext>
            </a:extLst>
          </p:cNvPr>
          <p:cNvSpPr>
            <a:spLocks noGrp="1"/>
          </p:cNvSpPr>
          <p:nvPr>
            <p:ph type="title"/>
          </p:nvPr>
        </p:nvSpPr>
        <p:spPr>
          <a:xfrm>
            <a:off x="3243528" y="4297872"/>
            <a:ext cx="8678174" cy="688405"/>
          </a:xfrm>
        </p:spPr>
        <p:txBody>
          <a:bodyPr anchor="t">
            <a:normAutofit/>
          </a:bodyPr>
          <a:lstStyle>
            <a:lvl1pPr algn="ct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619FAB06-C0DF-494C-9748-7AEF0344AA40}"/>
              </a:ext>
            </a:extLst>
          </p:cNvPr>
          <p:cNvSpPr>
            <a:spLocks noGrp="1"/>
          </p:cNvSpPr>
          <p:nvPr>
            <p:ph type="body" idx="1"/>
          </p:nvPr>
        </p:nvSpPr>
        <p:spPr>
          <a:xfrm>
            <a:off x="3131390" y="5089791"/>
            <a:ext cx="8793192" cy="405231"/>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009038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E40B94-FDAF-4BBD-8B0E-1984354DE9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C8C5F44-218C-4D9C-B1A6-05755EF1D101}"/>
              </a:ext>
            </a:extLst>
          </p:cNvPr>
          <p:cNvSpPr>
            <a:spLocks noGrp="1"/>
          </p:cNvSpPr>
          <p:nvPr>
            <p:ph type="title"/>
          </p:nvPr>
        </p:nvSpPr>
        <p:spPr>
          <a:xfrm>
            <a:off x="3243528" y="4297872"/>
            <a:ext cx="8678174" cy="688405"/>
          </a:xfrm>
        </p:spPr>
        <p:txBody>
          <a:bodyPr anchor="t">
            <a:normAutofit/>
          </a:bodyPr>
          <a:lstStyle>
            <a:lvl1pPr algn="ct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619FAB06-C0DF-494C-9748-7AEF0344AA40}"/>
              </a:ext>
            </a:extLst>
          </p:cNvPr>
          <p:cNvSpPr>
            <a:spLocks noGrp="1"/>
          </p:cNvSpPr>
          <p:nvPr>
            <p:ph type="body" idx="1"/>
          </p:nvPr>
        </p:nvSpPr>
        <p:spPr>
          <a:xfrm>
            <a:off x="3131390" y="5089791"/>
            <a:ext cx="8793192" cy="405231"/>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849833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287A-8C23-44DD-8BBD-1FBF0B7EF9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7899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470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D9F994-703E-4627-B393-E298C49D10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20095F-4956-465F-A28F-30E80BBAF3AB}"/>
              </a:ext>
            </a:extLst>
          </p:cNvPr>
          <p:cNvSpPr>
            <a:spLocks noGrp="1"/>
          </p:cNvSpPr>
          <p:nvPr>
            <p:ph type="ctrTitle"/>
          </p:nvPr>
        </p:nvSpPr>
        <p:spPr>
          <a:xfrm>
            <a:off x="3048000" y="4262378"/>
            <a:ext cx="9144000" cy="568415"/>
          </a:xfrm>
        </p:spPr>
        <p:txBody>
          <a:bodyPr anchor="t">
            <a:noAutofit/>
          </a:bodyPr>
          <a:lstStyle>
            <a:lvl1pPr algn="ctr">
              <a:defRPr sz="3200">
                <a:solidFill>
                  <a:schemeClr val="bg1"/>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398FD0C-89DE-4157-ABF6-B1CF90FA61EA}"/>
              </a:ext>
            </a:extLst>
          </p:cNvPr>
          <p:cNvSpPr>
            <a:spLocks noGrp="1"/>
          </p:cNvSpPr>
          <p:nvPr>
            <p:ph type="subTitle" idx="1"/>
          </p:nvPr>
        </p:nvSpPr>
        <p:spPr>
          <a:xfrm>
            <a:off x="3030748" y="4986074"/>
            <a:ext cx="9144000" cy="392502"/>
          </a:xfrm>
        </p:spPr>
        <p:txBody>
          <a:bodyPr>
            <a:normAutofit/>
          </a:bodyPr>
          <a:lstStyle>
            <a:lvl1pPr marL="0" indent="0" algn="ctr">
              <a:buNone/>
              <a:defRPr sz="1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7386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797FFF-A97B-432C-BE2C-4932640E73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20095F-4956-465F-A28F-30E80BBAF3AB}"/>
              </a:ext>
            </a:extLst>
          </p:cNvPr>
          <p:cNvSpPr>
            <a:spLocks noGrp="1"/>
          </p:cNvSpPr>
          <p:nvPr>
            <p:ph type="ctrTitle"/>
          </p:nvPr>
        </p:nvSpPr>
        <p:spPr>
          <a:xfrm>
            <a:off x="3048000" y="4262378"/>
            <a:ext cx="9144000" cy="568415"/>
          </a:xfrm>
        </p:spPr>
        <p:txBody>
          <a:bodyPr anchor="t">
            <a:noAutofit/>
          </a:bodyPr>
          <a:lstStyle>
            <a:lvl1pPr algn="ctr">
              <a:defRPr sz="3200">
                <a:solidFill>
                  <a:schemeClr val="bg1"/>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398FD0C-89DE-4157-ABF6-B1CF90FA61EA}"/>
              </a:ext>
            </a:extLst>
          </p:cNvPr>
          <p:cNvSpPr>
            <a:spLocks noGrp="1"/>
          </p:cNvSpPr>
          <p:nvPr>
            <p:ph type="subTitle" idx="1"/>
          </p:nvPr>
        </p:nvSpPr>
        <p:spPr>
          <a:xfrm>
            <a:off x="3030748" y="4986074"/>
            <a:ext cx="9144000" cy="392502"/>
          </a:xfrm>
        </p:spPr>
        <p:txBody>
          <a:bodyPr>
            <a:normAutofit/>
          </a:bodyPr>
          <a:lstStyle>
            <a:lvl1pPr marL="0" indent="0" algn="ctr">
              <a:buNone/>
              <a:defRPr sz="1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19415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0DA67-56BA-4D43-A856-EFEEB7083B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AA55DF-6652-4DCC-BD61-F4217E51D699}"/>
              </a:ext>
            </a:extLst>
          </p:cNvPr>
          <p:cNvSpPr>
            <a:spLocks noGrp="1"/>
          </p:cNvSpPr>
          <p:nvPr>
            <p:ph idx="1"/>
          </p:nvPr>
        </p:nvSpPr>
        <p:spPr>
          <a:xfrm>
            <a:off x="838200" y="192051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496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53C8B7-3082-4EA8-8DDE-B3AE7DF26F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D0DA67-56BA-4D43-A856-EFEEB7083B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AA55DF-6652-4DCC-BD61-F4217E51D699}"/>
              </a:ext>
            </a:extLst>
          </p:cNvPr>
          <p:cNvSpPr>
            <a:spLocks noGrp="1"/>
          </p:cNvSpPr>
          <p:nvPr>
            <p:ph idx="1"/>
          </p:nvPr>
        </p:nvSpPr>
        <p:spPr>
          <a:xfrm>
            <a:off x="1466490" y="1920511"/>
            <a:ext cx="9887309" cy="41783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01732A30-7315-4E36-96F5-41F8B24F4ACC}"/>
              </a:ext>
            </a:extLst>
          </p:cNvPr>
          <p:cNvSpPr txBox="1"/>
          <p:nvPr userDrawn="1"/>
        </p:nvSpPr>
        <p:spPr>
          <a:xfrm>
            <a:off x="0" y="6607833"/>
            <a:ext cx="12192000" cy="215444"/>
          </a:xfrm>
          <a:prstGeom prst="rect">
            <a:avLst/>
          </a:prstGeom>
          <a:noFill/>
        </p:spPr>
        <p:txBody>
          <a:bodyPr wrap="square" rtlCol="0">
            <a:spAutoFit/>
          </a:bodyPr>
          <a:lstStyle/>
          <a:p>
            <a:pPr algn="ctr"/>
            <a:fld id="{2215186E-E9BF-4F3C-AE82-317989A23B64}" type="slidenum">
              <a:rPr lang="en-US" sz="800" smtClean="0">
                <a:solidFill>
                  <a:schemeClr val="tx1">
                    <a:lumMod val="50000"/>
                    <a:lumOff val="50000"/>
                  </a:schemeClr>
                </a:solidFill>
              </a:rPr>
              <a:pPr algn="ctr"/>
              <a:t>‹#›</a:t>
            </a:fld>
            <a:endParaRPr lang="en-US" sz="800" dirty="0">
              <a:solidFill>
                <a:schemeClr val="tx1">
                  <a:lumMod val="50000"/>
                  <a:lumOff val="50000"/>
                </a:schemeClr>
              </a:solidFill>
            </a:endParaRPr>
          </a:p>
        </p:txBody>
      </p:sp>
    </p:spTree>
    <p:extLst>
      <p:ext uri="{BB962C8B-B14F-4D97-AF65-F5344CB8AC3E}">
        <p14:creationId xmlns:p14="http://schemas.microsoft.com/office/powerpoint/2010/main" val="3825256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927CF7-930F-40F5-A703-C426CD9D41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D0DA67-56BA-4D43-A856-EFEEB7083B84}"/>
              </a:ext>
            </a:extLst>
          </p:cNvPr>
          <p:cNvSpPr>
            <a:spLocks noGrp="1"/>
          </p:cNvSpPr>
          <p:nvPr>
            <p:ph type="title"/>
          </p:nvPr>
        </p:nvSpPr>
        <p:spPr>
          <a:xfrm>
            <a:off x="1035170" y="371023"/>
            <a:ext cx="8626414" cy="83394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2AA55DF-6652-4DCC-BD61-F4217E51D699}"/>
              </a:ext>
            </a:extLst>
          </p:cNvPr>
          <p:cNvSpPr>
            <a:spLocks noGrp="1"/>
          </p:cNvSpPr>
          <p:nvPr>
            <p:ph idx="1"/>
          </p:nvPr>
        </p:nvSpPr>
        <p:spPr>
          <a:xfrm>
            <a:off x="1466490" y="1920511"/>
            <a:ext cx="9887309" cy="41783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01732A30-7315-4E36-96F5-41F8B24F4ACC}"/>
              </a:ext>
            </a:extLst>
          </p:cNvPr>
          <p:cNvSpPr txBox="1"/>
          <p:nvPr userDrawn="1"/>
        </p:nvSpPr>
        <p:spPr>
          <a:xfrm>
            <a:off x="0" y="6607833"/>
            <a:ext cx="12192000" cy="215444"/>
          </a:xfrm>
          <a:prstGeom prst="rect">
            <a:avLst/>
          </a:prstGeom>
          <a:noFill/>
        </p:spPr>
        <p:txBody>
          <a:bodyPr wrap="square" rtlCol="0">
            <a:spAutoFit/>
          </a:bodyPr>
          <a:lstStyle/>
          <a:p>
            <a:pPr algn="ctr"/>
            <a:fld id="{2215186E-E9BF-4F3C-AE82-317989A23B64}" type="slidenum">
              <a:rPr lang="en-US" sz="800" smtClean="0">
                <a:solidFill>
                  <a:schemeClr val="tx1">
                    <a:lumMod val="50000"/>
                    <a:lumOff val="50000"/>
                  </a:schemeClr>
                </a:solidFill>
              </a:rPr>
              <a:pPr algn="ctr"/>
              <a:t>‹#›</a:t>
            </a:fld>
            <a:endParaRPr lang="en-US" sz="800" dirty="0">
              <a:solidFill>
                <a:schemeClr val="tx1">
                  <a:lumMod val="50000"/>
                  <a:lumOff val="50000"/>
                </a:schemeClr>
              </a:solidFill>
            </a:endParaRPr>
          </a:p>
        </p:txBody>
      </p:sp>
    </p:spTree>
    <p:extLst>
      <p:ext uri="{BB962C8B-B14F-4D97-AF65-F5344CB8AC3E}">
        <p14:creationId xmlns:p14="http://schemas.microsoft.com/office/powerpoint/2010/main" val="4044460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3686BB-C3DF-412D-8E55-FF839B37F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D0DA67-56BA-4D43-A856-EFEEB7083B84}"/>
              </a:ext>
            </a:extLst>
          </p:cNvPr>
          <p:cNvSpPr>
            <a:spLocks noGrp="1"/>
          </p:cNvSpPr>
          <p:nvPr>
            <p:ph type="title"/>
          </p:nvPr>
        </p:nvSpPr>
        <p:spPr>
          <a:xfrm>
            <a:off x="1035170" y="371023"/>
            <a:ext cx="8626414" cy="83394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2AA55DF-6652-4DCC-BD61-F4217E51D699}"/>
              </a:ext>
            </a:extLst>
          </p:cNvPr>
          <p:cNvSpPr>
            <a:spLocks noGrp="1"/>
          </p:cNvSpPr>
          <p:nvPr>
            <p:ph idx="1"/>
          </p:nvPr>
        </p:nvSpPr>
        <p:spPr>
          <a:xfrm>
            <a:off x="1466490" y="1920511"/>
            <a:ext cx="9887309" cy="41783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01732A30-7315-4E36-96F5-41F8B24F4ACC}"/>
              </a:ext>
            </a:extLst>
          </p:cNvPr>
          <p:cNvSpPr txBox="1"/>
          <p:nvPr userDrawn="1"/>
        </p:nvSpPr>
        <p:spPr>
          <a:xfrm>
            <a:off x="0" y="6607833"/>
            <a:ext cx="12192000" cy="215444"/>
          </a:xfrm>
          <a:prstGeom prst="rect">
            <a:avLst/>
          </a:prstGeom>
          <a:noFill/>
        </p:spPr>
        <p:txBody>
          <a:bodyPr wrap="square" rtlCol="0">
            <a:spAutoFit/>
          </a:bodyPr>
          <a:lstStyle/>
          <a:p>
            <a:pPr algn="ctr"/>
            <a:fld id="{2215186E-E9BF-4F3C-AE82-317989A23B64}" type="slidenum">
              <a:rPr lang="en-US" sz="800" smtClean="0">
                <a:solidFill>
                  <a:schemeClr val="tx1">
                    <a:lumMod val="50000"/>
                    <a:lumOff val="50000"/>
                  </a:schemeClr>
                </a:solidFill>
              </a:rPr>
              <a:pPr algn="ctr"/>
              <a:t>‹#›</a:t>
            </a:fld>
            <a:endParaRPr lang="en-US" sz="800" dirty="0">
              <a:solidFill>
                <a:schemeClr val="tx1">
                  <a:lumMod val="50000"/>
                  <a:lumOff val="50000"/>
                </a:schemeClr>
              </a:solidFill>
            </a:endParaRPr>
          </a:p>
        </p:txBody>
      </p:sp>
    </p:spTree>
    <p:extLst>
      <p:ext uri="{BB962C8B-B14F-4D97-AF65-F5344CB8AC3E}">
        <p14:creationId xmlns:p14="http://schemas.microsoft.com/office/powerpoint/2010/main" val="391369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462070-1506-47B9-88AE-C7E8E85A4C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D0DA67-56BA-4D43-A856-EFEEB7083B84}"/>
              </a:ext>
            </a:extLst>
          </p:cNvPr>
          <p:cNvSpPr>
            <a:spLocks noGrp="1"/>
          </p:cNvSpPr>
          <p:nvPr>
            <p:ph type="title"/>
          </p:nvPr>
        </p:nvSpPr>
        <p:spPr>
          <a:xfrm>
            <a:off x="1035170" y="371023"/>
            <a:ext cx="8626414" cy="83394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2AA55DF-6652-4DCC-BD61-F4217E51D699}"/>
              </a:ext>
            </a:extLst>
          </p:cNvPr>
          <p:cNvSpPr>
            <a:spLocks noGrp="1"/>
          </p:cNvSpPr>
          <p:nvPr>
            <p:ph idx="1"/>
          </p:nvPr>
        </p:nvSpPr>
        <p:spPr>
          <a:xfrm>
            <a:off x="1466490" y="1929137"/>
            <a:ext cx="8626415" cy="41783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01732A30-7315-4E36-96F5-41F8B24F4ACC}"/>
              </a:ext>
            </a:extLst>
          </p:cNvPr>
          <p:cNvSpPr txBox="1"/>
          <p:nvPr userDrawn="1"/>
        </p:nvSpPr>
        <p:spPr>
          <a:xfrm>
            <a:off x="0" y="6607833"/>
            <a:ext cx="12192000" cy="215444"/>
          </a:xfrm>
          <a:prstGeom prst="rect">
            <a:avLst/>
          </a:prstGeom>
          <a:noFill/>
        </p:spPr>
        <p:txBody>
          <a:bodyPr wrap="square" rtlCol="0">
            <a:spAutoFit/>
          </a:bodyPr>
          <a:lstStyle/>
          <a:p>
            <a:pPr algn="ctr"/>
            <a:fld id="{2215186E-E9BF-4F3C-AE82-317989A23B64}" type="slidenum">
              <a:rPr lang="en-US" sz="800" smtClean="0">
                <a:solidFill>
                  <a:schemeClr val="bg1"/>
                </a:solidFill>
              </a:rPr>
              <a:pPr algn="ctr"/>
              <a:t>‹#›</a:t>
            </a:fld>
            <a:endParaRPr lang="en-US" sz="800" dirty="0">
              <a:solidFill>
                <a:schemeClr val="bg1"/>
              </a:solidFill>
            </a:endParaRPr>
          </a:p>
        </p:txBody>
      </p:sp>
    </p:spTree>
    <p:extLst>
      <p:ext uri="{BB962C8B-B14F-4D97-AF65-F5344CB8AC3E}">
        <p14:creationId xmlns:p14="http://schemas.microsoft.com/office/powerpoint/2010/main" val="2335850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6DBF24-346B-498C-93E8-11161F8C1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D0DA67-56BA-4D43-A856-EFEEB7083B84}"/>
              </a:ext>
            </a:extLst>
          </p:cNvPr>
          <p:cNvSpPr>
            <a:spLocks noGrp="1"/>
          </p:cNvSpPr>
          <p:nvPr>
            <p:ph type="title"/>
          </p:nvPr>
        </p:nvSpPr>
        <p:spPr>
          <a:xfrm>
            <a:off x="1035170" y="371023"/>
            <a:ext cx="8626414" cy="83394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2AA55DF-6652-4DCC-BD61-F4217E51D699}"/>
              </a:ext>
            </a:extLst>
          </p:cNvPr>
          <p:cNvSpPr>
            <a:spLocks noGrp="1"/>
          </p:cNvSpPr>
          <p:nvPr>
            <p:ph idx="1"/>
          </p:nvPr>
        </p:nvSpPr>
        <p:spPr>
          <a:xfrm>
            <a:off x="1466490" y="1929137"/>
            <a:ext cx="8626415" cy="41783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01732A30-7315-4E36-96F5-41F8B24F4ACC}"/>
              </a:ext>
            </a:extLst>
          </p:cNvPr>
          <p:cNvSpPr txBox="1"/>
          <p:nvPr userDrawn="1"/>
        </p:nvSpPr>
        <p:spPr>
          <a:xfrm>
            <a:off x="0" y="6607833"/>
            <a:ext cx="12192000" cy="215444"/>
          </a:xfrm>
          <a:prstGeom prst="rect">
            <a:avLst/>
          </a:prstGeom>
          <a:noFill/>
        </p:spPr>
        <p:txBody>
          <a:bodyPr wrap="square" rtlCol="0">
            <a:spAutoFit/>
          </a:bodyPr>
          <a:lstStyle/>
          <a:p>
            <a:pPr algn="ctr"/>
            <a:fld id="{2215186E-E9BF-4F3C-AE82-317989A23B64}" type="slidenum">
              <a:rPr lang="en-US" sz="800" smtClean="0">
                <a:solidFill>
                  <a:schemeClr val="bg1"/>
                </a:solidFill>
              </a:rPr>
              <a:pPr algn="ctr"/>
              <a:t>‹#›</a:t>
            </a:fld>
            <a:endParaRPr lang="en-US" sz="800" dirty="0">
              <a:solidFill>
                <a:schemeClr val="bg1"/>
              </a:solidFill>
            </a:endParaRPr>
          </a:p>
        </p:txBody>
      </p:sp>
    </p:spTree>
    <p:extLst>
      <p:ext uri="{BB962C8B-B14F-4D97-AF65-F5344CB8AC3E}">
        <p14:creationId xmlns:p14="http://schemas.microsoft.com/office/powerpoint/2010/main" val="2532764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D8114-54B7-4FDD-8DA4-564ED3D28A6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C811E40-31EC-446C-888A-54114CCD9CEC}"/>
              </a:ext>
            </a:extLst>
          </p:cNvPr>
          <p:cNvSpPr>
            <a:spLocks noGrp="1"/>
          </p:cNvSpPr>
          <p:nvPr>
            <p:ph type="title"/>
          </p:nvPr>
        </p:nvSpPr>
        <p:spPr>
          <a:xfrm>
            <a:off x="708803" y="422779"/>
            <a:ext cx="8952781" cy="83394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1B02A11-8613-4C8F-BCD5-665E30A46D7B}"/>
              </a:ext>
            </a:extLst>
          </p:cNvPr>
          <p:cNvSpPr>
            <a:spLocks noGrp="1"/>
          </p:cNvSpPr>
          <p:nvPr>
            <p:ph type="body" idx="1"/>
          </p:nvPr>
        </p:nvSpPr>
        <p:spPr>
          <a:xfrm>
            <a:off x="838200" y="1937763"/>
            <a:ext cx="10515600" cy="411797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6593A782-AB75-4BD9-A4B8-284B33B2E867}"/>
              </a:ext>
            </a:extLst>
          </p:cNvPr>
          <p:cNvSpPr txBox="1"/>
          <p:nvPr userDrawn="1"/>
        </p:nvSpPr>
        <p:spPr>
          <a:xfrm>
            <a:off x="0" y="6607833"/>
            <a:ext cx="12192000" cy="215444"/>
          </a:xfrm>
          <a:prstGeom prst="rect">
            <a:avLst/>
          </a:prstGeom>
          <a:noFill/>
        </p:spPr>
        <p:txBody>
          <a:bodyPr wrap="square" rtlCol="0">
            <a:spAutoFit/>
          </a:bodyPr>
          <a:lstStyle/>
          <a:p>
            <a:pPr algn="ctr"/>
            <a:fld id="{2215186E-E9BF-4F3C-AE82-317989A23B64}" type="slidenum">
              <a:rPr lang="en-US" sz="800" smtClean="0">
                <a:solidFill>
                  <a:schemeClr val="tx1">
                    <a:lumMod val="50000"/>
                    <a:lumOff val="50000"/>
                  </a:schemeClr>
                </a:solidFill>
              </a:rPr>
              <a:pPr algn="ctr"/>
              <a:t>‹#›</a:t>
            </a:fld>
            <a:endParaRPr lang="en-US" sz="800" dirty="0">
              <a:solidFill>
                <a:schemeClr val="tx1">
                  <a:lumMod val="50000"/>
                  <a:lumOff val="50000"/>
                </a:schemeClr>
              </a:solidFill>
            </a:endParaRPr>
          </a:p>
        </p:txBody>
      </p:sp>
    </p:spTree>
    <p:extLst>
      <p:ext uri="{BB962C8B-B14F-4D97-AF65-F5344CB8AC3E}">
        <p14:creationId xmlns:p14="http://schemas.microsoft.com/office/powerpoint/2010/main" val="2613025294"/>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0" r:id="rId4"/>
    <p:sldLayoutId id="2147483658" r:id="rId5"/>
    <p:sldLayoutId id="2147483659" r:id="rId6"/>
    <p:sldLayoutId id="2147483660" r:id="rId7"/>
    <p:sldLayoutId id="2147483663" r:id="rId8"/>
    <p:sldLayoutId id="2147483666" r:id="rId9"/>
    <p:sldLayoutId id="2147483664" r:id="rId10"/>
    <p:sldLayoutId id="2147483665" r:id="rId11"/>
    <p:sldLayoutId id="2147483651" r:id="rId12"/>
    <p:sldLayoutId id="2147483661" r:id="rId13"/>
    <p:sldLayoutId id="2147483662" r:id="rId14"/>
    <p:sldLayoutId id="2147483654" r:id="rId15"/>
    <p:sldLayoutId id="2147483655" r:id="rId16"/>
  </p:sldLayoutIdLst>
  <p:txStyles>
    <p:titleStyle>
      <a:lvl1pPr algn="l" defTabSz="914400" rtl="0" eaLnBrk="1" latinLnBrk="0" hangingPunct="1">
        <a:lnSpc>
          <a:spcPct val="90000"/>
        </a:lnSpc>
        <a:spcBef>
          <a:spcPct val="0"/>
        </a:spcBef>
        <a:buNone/>
        <a:defRPr sz="3200" kern="1200">
          <a:solidFill>
            <a:schemeClr val="bg1"/>
          </a:solidFill>
          <a:effectLst>
            <a:outerShdw blurRad="38100" dist="38100" dir="2700000" algn="tl">
              <a:srgbClr val="000000">
                <a:alpha val="43137"/>
              </a:srgbClr>
            </a:outerShdw>
          </a:effectLst>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92D050"/>
        </a:buClr>
        <a:buSzPct val="110000"/>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2D050"/>
        </a:buClr>
        <a:buSzPct val="105000"/>
        <a:buFont typeface="Calibri" panose="020F050202020403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2D050"/>
        </a:buClr>
        <a:buSzPct val="105000"/>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2D050"/>
        </a:buClr>
        <a:buSzPct val="105000"/>
        <a:buFont typeface="Calibri" panose="020F050202020403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2D050"/>
        </a:buClr>
        <a:buSzPct val="95000"/>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bTT6_draYT0" TargetMode="External"/><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jpe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youtube.com/watch?v=KonUXpTv0SI&amp;t=3s" TargetMode="Externa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youtube.com/watch?v=RCRMaOvE6so" TargetMode="Externa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www.isaaa.org/resources/publications/briefs/52/download/isaaa-brief-52-2016.pdf"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59.jp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fXhN4pZrd8U" TargetMode="External"/><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youtube.com/watch?v=cqGipUvI3Zg" TargetMode="External"/><Relationship Id="rId5" Type="http://schemas.openxmlformats.org/officeDocument/2006/relationships/image" Target="../media/image28.png"/><Relationship Id="rId4" Type="http://schemas.openxmlformats.org/officeDocument/2006/relationships/hyperlink" Target="https://www.youtube.com/watch?v=RCRMaOvE6so" TargetMode="External"/><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3" Type="http://schemas.openxmlformats.org/officeDocument/2006/relationships/image" Target="../media/image35.JPG"/><Relationship Id="rId7" Type="http://schemas.openxmlformats.org/officeDocument/2006/relationships/image" Target="../media/image39.jpg"/><Relationship Id="rId12"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g"/><Relationship Id="rId9" Type="http://schemas.openxmlformats.org/officeDocument/2006/relationships/image" Target="../media/image41.jpe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986C1C-BDFC-4694-9A27-A97D28F1C37B}"/>
              </a:ext>
            </a:extLst>
          </p:cNvPr>
          <p:cNvSpPr>
            <a:spLocks noGrp="1"/>
          </p:cNvSpPr>
          <p:nvPr>
            <p:ph type="title"/>
          </p:nvPr>
        </p:nvSpPr>
        <p:spPr/>
        <p:txBody>
          <a:bodyPr/>
          <a:lstStyle/>
          <a:p>
            <a:r>
              <a:rPr lang="en-US" dirty="0"/>
              <a:t>GMO Answers</a:t>
            </a:r>
          </a:p>
        </p:txBody>
      </p:sp>
      <p:sp>
        <p:nvSpPr>
          <p:cNvPr id="5" name="Text Placeholder 4">
            <a:extLst>
              <a:ext uri="{FF2B5EF4-FFF2-40B4-BE49-F238E27FC236}">
                <a16:creationId xmlns:a16="http://schemas.microsoft.com/office/drawing/2014/main" id="{EB3DB417-C105-42DB-9BCD-3EE7B46ADDCB}"/>
              </a:ext>
            </a:extLst>
          </p:cNvPr>
          <p:cNvSpPr>
            <a:spLocks noGrp="1"/>
          </p:cNvSpPr>
          <p:nvPr>
            <p:ph type="body" idx="1"/>
          </p:nvPr>
        </p:nvSpPr>
        <p:spPr/>
        <p:txBody>
          <a:bodyPr>
            <a:normAutofit fontScale="85000" lnSpcReduction="10000"/>
          </a:bodyPr>
          <a:lstStyle/>
          <a:p>
            <a:r>
              <a:rPr lang="en-US" dirty="0"/>
              <a:t>WE WANT TO DO A BETTER JOB ANSWERING YOUR QUESTIONS</a:t>
            </a:r>
          </a:p>
          <a:p>
            <a:endParaRPr lang="en-US" dirty="0"/>
          </a:p>
        </p:txBody>
      </p:sp>
    </p:spTree>
    <p:extLst>
      <p:ext uri="{BB962C8B-B14F-4D97-AF65-F5344CB8AC3E}">
        <p14:creationId xmlns:p14="http://schemas.microsoft.com/office/powerpoint/2010/main" val="954641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167158-CE5A-4F90-B145-1097188BCC1F}"/>
              </a:ext>
            </a:extLst>
          </p:cNvPr>
          <p:cNvSpPr>
            <a:spLocks noGrp="1"/>
          </p:cNvSpPr>
          <p:nvPr>
            <p:ph type="title"/>
          </p:nvPr>
        </p:nvSpPr>
        <p:spPr/>
        <p:txBody>
          <a:bodyPr/>
          <a:lstStyle/>
          <a:p>
            <a:r>
              <a:rPr lang="en-US" dirty="0"/>
              <a:t>GMO Basics Cont.</a:t>
            </a:r>
          </a:p>
        </p:txBody>
      </p:sp>
      <p:sp>
        <p:nvSpPr>
          <p:cNvPr id="5" name="Content Placeholder 4">
            <a:extLst>
              <a:ext uri="{FF2B5EF4-FFF2-40B4-BE49-F238E27FC236}">
                <a16:creationId xmlns:a16="http://schemas.microsoft.com/office/drawing/2014/main" id="{E9E6C75E-B2B9-4F1D-9FFD-1B6BBC2E0F0E}"/>
              </a:ext>
            </a:extLst>
          </p:cNvPr>
          <p:cNvSpPr>
            <a:spLocks noGrp="1"/>
          </p:cNvSpPr>
          <p:nvPr>
            <p:ph idx="1"/>
          </p:nvPr>
        </p:nvSpPr>
        <p:spPr>
          <a:xfrm>
            <a:off x="646981" y="995661"/>
            <a:ext cx="11201401" cy="5448002"/>
          </a:xfrm>
        </p:spPr>
        <p:txBody>
          <a:bodyPr>
            <a:noAutofit/>
          </a:bodyPr>
          <a:lstStyle/>
          <a:p>
            <a:pPr marL="0" indent="0">
              <a:lnSpc>
                <a:spcPct val="120000"/>
              </a:lnSpc>
              <a:spcBef>
                <a:spcPts val="0"/>
              </a:spcBef>
              <a:buNone/>
            </a:pPr>
            <a:r>
              <a:rPr lang="en-US" sz="1300" b="1" dirty="0"/>
              <a:t>Why Grow GMOs?</a:t>
            </a:r>
            <a:endParaRPr lang="en-US" sz="1300" dirty="0"/>
          </a:p>
          <a:p>
            <a:pPr marL="0" indent="0">
              <a:lnSpc>
                <a:spcPct val="120000"/>
              </a:lnSpc>
              <a:spcBef>
                <a:spcPts val="0"/>
              </a:spcBef>
              <a:buNone/>
            </a:pPr>
            <a:r>
              <a:rPr lang="en-US" sz="1300" dirty="0"/>
              <a:t>GMOs are created to achieve a desired trait, such as resistance to a pest or tolerance to drought conditions.  The 10 genetically modified crops available today include: alfalfa, apples, canola, corn (field and sweet), cotton, papaya, potatoes, soybeans, squash and sugar beets. GM crops were created for:</a:t>
            </a:r>
          </a:p>
          <a:p>
            <a:pPr>
              <a:lnSpc>
                <a:spcPct val="120000"/>
              </a:lnSpc>
              <a:spcBef>
                <a:spcPts val="0"/>
              </a:spcBef>
            </a:pPr>
            <a:r>
              <a:rPr lang="en-US" sz="1300" b="1" dirty="0"/>
              <a:t>Insect resistance. </a:t>
            </a:r>
            <a:r>
              <a:rPr lang="en-US" sz="1300" dirty="0"/>
              <a:t>This category of traits provides farmers with season-long protection against target pests, reduces the need for pesticide applications, and lowers input costs.</a:t>
            </a:r>
          </a:p>
          <a:p>
            <a:pPr>
              <a:lnSpc>
                <a:spcPct val="120000"/>
              </a:lnSpc>
              <a:spcBef>
                <a:spcPts val="0"/>
              </a:spcBef>
            </a:pPr>
            <a:r>
              <a:rPr lang="en-US" sz="1300" b="1" dirty="0"/>
              <a:t>Drought tolerance.</a:t>
            </a:r>
            <a:r>
              <a:rPr lang="en-US" sz="1300" dirty="0"/>
              <a:t> GM crops that express drought tolerance have better moisture retention and can better endure drought conditions without the need for additional irrigation.</a:t>
            </a:r>
          </a:p>
          <a:p>
            <a:pPr>
              <a:lnSpc>
                <a:spcPct val="120000"/>
              </a:lnSpc>
              <a:spcBef>
                <a:spcPts val="0"/>
              </a:spcBef>
            </a:pPr>
            <a:r>
              <a:rPr lang="en-US" sz="1300" b="1" dirty="0"/>
              <a:t>Herbicide tolerance.</a:t>
            </a:r>
            <a:r>
              <a:rPr lang="en-US" sz="1300" dirty="0"/>
              <a:t> Crops developed to tolerate specific herbicides allow farmers to fight weeds by applying targeted herbicides only when needed and enable them to use conservation tillage production methods that preserve topsoil, prevent erosion, and reduce carbon emissions.</a:t>
            </a:r>
          </a:p>
          <a:p>
            <a:pPr>
              <a:lnSpc>
                <a:spcPct val="120000"/>
              </a:lnSpc>
              <a:spcBef>
                <a:spcPts val="0"/>
              </a:spcBef>
            </a:pPr>
            <a:r>
              <a:rPr lang="en-US" sz="1300" b="1" dirty="0"/>
              <a:t>Disease resistance</a:t>
            </a:r>
            <a:r>
              <a:rPr lang="en-US" sz="1300" dirty="0"/>
              <a:t>. Through genetic engineering plant breeders can enable plants to resist certain diseases, like the papaya ringspot virus (PRSV).  The GM Rainbow Papaya, developed to be resistant to PRSV, allowed Hawaiian papaya farmers to recover from an outbreak of this devastating disease that crippled their industry.</a:t>
            </a:r>
          </a:p>
          <a:p>
            <a:pPr>
              <a:lnSpc>
                <a:spcPct val="120000"/>
              </a:lnSpc>
              <a:spcBef>
                <a:spcPts val="0"/>
              </a:spcBef>
            </a:pPr>
            <a:r>
              <a:rPr lang="en-US" sz="1300" b="1" dirty="0"/>
              <a:t>Enhanced nutritional content.</a:t>
            </a:r>
            <a:r>
              <a:rPr lang="en-US" sz="1300" dirty="0"/>
              <a:t> Genetically modified soybeans with an enhanced oil profile, much like olive oil, have been developed and are longer lasting and trans-fat free.</a:t>
            </a:r>
          </a:p>
          <a:p>
            <a:pPr>
              <a:lnSpc>
                <a:spcPct val="120000"/>
              </a:lnSpc>
              <a:spcBef>
                <a:spcPts val="0"/>
              </a:spcBef>
            </a:pPr>
            <a:r>
              <a:rPr lang="en-US" sz="1300" b="1" dirty="0"/>
              <a:t>Reduced food waste. </a:t>
            </a:r>
            <a:r>
              <a:rPr lang="en-US" sz="1300" dirty="0"/>
              <a:t>Genetic engineering has been used to modify potatoes and apples in order to eliminate superficial browning and bruising (potato only) when the produce is cut or handled.  These traits can help reduce the amount of produce thrown away by producers, processors, retailers and consumers.</a:t>
            </a:r>
          </a:p>
          <a:p>
            <a:pPr>
              <a:lnSpc>
                <a:spcPct val="120000"/>
              </a:lnSpc>
              <a:spcBef>
                <a:spcPts val="0"/>
              </a:spcBef>
            </a:pPr>
            <a:r>
              <a:rPr lang="en-US" sz="1300" b="1" dirty="0"/>
              <a:t>Improved manufacturing processes. </a:t>
            </a:r>
            <a:r>
              <a:rPr lang="en-US" sz="1300" dirty="0"/>
              <a:t>Certain biotech corn varieties enable more efficient biofuels production by improving the process through which cellulose and/or starch is broken down and converted to fuel.  This helps reduce the environmental impact of the manufacturing process by decreasing the amount of water, electricity, and natural gas needed to produce biofuel.</a:t>
            </a:r>
          </a:p>
          <a:p>
            <a:endParaRPr lang="en-US" sz="1300" dirty="0"/>
          </a:p>
        </p:txBody>
      </p:sp>
    </p:spTree>
    <p:extLst>
      <p:ext uri="{BB962C8B-B14F-4D97-AF65-F5344CB8AC3E}">
        <p14:creationId xmlns:p14="http://schemas.microsoft.com/office/powerpoint/2010/main" val="1789770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GMO Basics Cont.</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43713" y="0"/>
            <a:ext cx="5348287" cy="6920670"/>
          </a:xfrm>
        </p:spPr>
      </p:pic>
      <p:sp>
        <p:nvSpPr>
          <p:cNvPr id="6" name="TextBox 2"/>
          <p:cNvSpPr txBox="1"/>
          <p:nvPr/>
        </p:nvSpPr>
        <p:spPr>
          <a:xfrm>
            <a:off x="1047752" y="1559890"/>
            <a:ext cx="5067299" cy="35394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schemeClr val="tx1">
                    <a:lumMod val="75000"/>
                    <a:lumOff val="25000"/>
                  </a:schemeClr>
                </a:solidFill>
                <a:latin typeface="Arial"/>
                <a:cs typeface="Arial"/>
              </a:rPr>
              <a:t>This  chart compares and contrasts modern methods of seed improvement. </a:t>
            </a:r>
            <a:endParaRPr lang="en-US" sz="1600" dirty="0">
              <a:solidFill>
                <a:schemeClr val="tx1">
                  <a:lumMod val="75000"/>
                  <a:lumOff val="25000"/>
                </a:schemeClr>
              </a:solidFill>
              <a:latin typeface="Arial"/>
              <a:cs typeface="Arial"/>
            </a:endParaRPr>
          </a:p>
          <a:p>
            <a:endParaRPr lang="en-US" sz="1600" dirty="0">
              <a:solidFill>
                <a:schemeClr val="tx1">
                  <a:lumMod val="75000"/>
                  <a:lumOff val="25000"/>
                </a:schemeClr>
              </a:solidFill>
              <a:latin typeface="Arial"/>
              <a:cs typeface="Arial"/>
            </a:endParaRPr>
          </a:p>
          <a:p>
            <a:r>
              <a:rPr lang="en-US" sz="1600" dirty="0">
                <a:solidFill>
                  <a:schemeClr val="tx1">
                    <a:lumMod val="75000"/>
                    <a:lumOff val="25000"/>
                  </a:schemeClr>
                </a:solidFill>
                <a:latin typeface="Arial"/>
                <a:cs typeface="Arial"/>
              </a:rPr>
              <a:t>How do we create new and improved varieties of plants? It starts with the seed. Plant breeders and scientists work together to create new varieties to address evolving challenges to farming and changing consumer preferences. Humans have been central in seed improvement for over 10,000 years, and in the last 100 years our understanding of genetics has accelerated and enabled new seed improvement techniques. Compared to earlier methods, breeders can now make improvements to seeds by moving more precisely one or a few genes into a seed.</a:t>
            </a:r>
          </a:p>
        </p:txBody>
      </p:sp>
    </p:spTree>
    <p:extLst>
      <p:ext uri="{BB962C8B-B14F-4D97-AF65-F5344CB8AC3E}">
        <p14:creationId xmlns:p14="http://schemas.microsoft.com/office/powerpoint/2010/main" val="90319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167158-CE5A-4F90-B145-1097188BCC1F}"/>
              </a:ext>
            </a:extLst>
          </p:cNvPr>
          <p:cNvSpPr>
            <a:spLocks noGrp="1"/>
          </p:cNvSpPr>
          <p:nvPr>
            <p:ph type="title"/>
          </p:nvPr>
        </p:nvSpPr>
        <p:spPr/>
        <p:txBody>
          <a:bodyPr/>
          <a:lstStyle/>
          <a:p>
            <a:r>
              <a:rPr lang="en-US" dirty="0"/>
              <a:t>GMOs &amp; You</a:t>
            </a:r>
          </a:p>
        </p:txBody>
      </p:sp>
      <p:sp>
        <p:nvSpPr>
          <p:cNvPr id="5" name="Content Placeholder 3"/>
          <p:cNvSpPr>
            <a:spLocks noGrp="1"/>
          </p:cNvSpPr>
          <p:nvPr/>
        </p:nvSpPr>
        <p:spPr>
          <a:xfrm>
            <a:off x="1781423" y="1086132"/>
            <a:ext cx="8629154" cy="4525963"/>
          </a:xfrm>
          <a:prstGeom prst="rect">
            <a:avLst/>
          </a:prstGeom>
        </p:spPr>
        <p:txBody>
          <a:bodyPr vert="horz" lIns="91440" tIns="45720" rIns="91440" bIns="45720" rtlCol="0">
            <a:normAutofit/>
          </a:bodyPr>
          <a:lstStyle>
            <a:lvl1pPr marL="1588" indent="-1588" algn="l" defTabSz="457200" rtl="0" eaLnBrk="1" latinLnBrk="0" hangingPunct="1">
              <a:spcBef>
                <a:spcPct val="20000"/>
              </a:spcBef>
              <a:buFont typeface="Arial"/>
              <a:buNone/>
              <a:defRPr sz="2800" kern="1200">
                <a:solidFill>
                  <a:srgbClr val="595959"/>
                </a:solidFill>
                <a:latin typeface="GoodComp-Book"/>
                <a:ea typeface="+mn-ea"/>
                <a:cs typeface="GoodComp-Book"/>
              </a:defRPr>
            </a:lvl1pPr>
            <a:lvl2pPr marL="285750" indent="-285750" algn="l" defTabSz="457200" rtl="0" eaLnBrk="1" latinLnBrk="0" hangingPunct="1">
              <a:spcBef>
                <a:spcPct val="20000"/>
              </a:spcBef>
              <a:buClr>
                <a:srgbClr val="8CC84D"/>
              </a:buClr>
              <a:buFont typeface="Arial"/>
              <a:buChar char="–"/>
              <a:defRPr sz="2400" kern="1200">
                <a:solidFill>
                  <a:srgbClr val="595959"/>
                </a:solidFill>
                <a:latin typeface="GoodComp-Book"/>
                <a:ea typeface="+mn-ea"/>
                <a:cs typeface="GoodComp-Book"/>
              </a:defRPr>
            </a:lvl2pPr>
            <a:lvl3pPr marL="573088" indent="-228600" algn="l" defTabSz="457200" rtl="0" eaLnBrk="1" latinLnBrk="0" hangingPunct="1">
              <a:spcBef>
                <a:spcPct val="20000"/>
              </a:spcBef>
              <a:buClr>
                <a:srgbClr val="8CC84D"/>
              </a:buClr>
              <a:buFont typeface="Arial"/>
              <a:buChar char="•"/>
              <a:defRPr sz="2000" kern="1200">
                <a:solidFill>
                  <a:srgbClr val="595959"/>
                </a:solidFill>
                <a:latin typeface="GoodComp-Book"/>
                <a:ea typeface="+mn-ea"/>
                <a:cs typeface="GoodComp-Book"/>
              </a:defRPr>
            </a:lvl3pPr>
            <a:lvl4pPr marL="850900" indent="-228600" algn="l" defTabSz="457200" rtl="0" eaLnBrk="1" latinLnBrk="0" hangingPunct="1">
              <a:spcBef>
                <a:spcPct val="20000"/>
              </a:spcBef>
              <a:buClr>
                <a:srgbClr val="8CC84D"/>
              </a:buClr>
              <a:buFont typeface="Arial"/>
              <a:buChar char="–"/>
              <a:defRPr sz="1600" kern="1200">
                <a:solidFill>
                  <a:srgbClr val="595959"/>
                </a:solidFill>
                <a:latin typeface="GoodComp-Book"/>
                <a:ea typeface="+mn-ea"/>
                <a:cs typeface="GoodComp-Book"/>
              </a:defRPr>
            </a:lvl4pPr>
            <a:lvl5pPr marL="1081088" indent="-169863" algn="l" defTabSz="457200" rtl="0" eaLnBrk="1" latinLnBrk="0" hangingPunct="1">
              <a:spcBef>
                <a:spcPct val="20000"/>
              </a:spcBef>
              <a:buClr>
                <a:srgbClr val="8CC84D"/>
              </a:buClr>
              <a:buFont typeface="Arial"/>
              <a:buChar char="»"/>
              <a:defRPr sz="1400" kern="1200">
                <a:solidFill>
                  <a:srgbClr val="595959"/>
                </a:solidFill>
                <a:latin typeface="GoodComp-Book"/>
                <a:ea typeface="+mn-ea"/>
                <a:cs typeface="GoodComp-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solidFill>
                  <a:srgbClr val="FF8800"/>
                </a:solidFill>
                <a:latin typeface="Arial" panose="020B0604020202020204" pitchFamily="34" charset="0"/>
                <a:cs typeface="Arial" panose="020B0604020202020204" pitchFamily="34" charset="0"/>
              </a:rPr>
              <a:t>How do we ensure that GMOs are safe for use </a:t>
            </a:r>
            <a:br>
              <a:rPr lang="en-US" sz="2400" b="1" dirty="0">
                <a:solidFill>
                  <a:srgbClr val="FF8800"/>
                </a:solidFill>
                <a:latin typeface="Arial" panose="020B0604020202020204" pitchFamily="34" charset="0"/>
                <a:cs typeface="Arial" panose="020B0604020202020204" pitchFamily="34" charset="0"/>
              </a:rPr>
            </a:br>
            <a:r>
              <a:rPr lang="en-US" sz="2400" b="1" dirty="0">
                <a:solidFill>
                  <a:srgbClr val="FF8800"/>
                </a:solidFill>
                <a:latin typeface="Arial" panose="020B0604020202020204" pitchFamily="34" charset="0"/>
                <a:cs typeface="Arial" panose="020B0604020202020204" pitchFamily="34" charset="0"/>
              </a:rPr>
              <a:t>and consumption?</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GMO crops are studied extensively to make sure they are safe for people, animals and the environment</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GM seeds take an average of $136 million and 13 years to bring to market because of research, testing and regulatory approvals conducted by government agencies in the United States and around the world.</a:t>
            </a:r>
            <a:r>
              <a:rPr lang="en-US" sz="2400" baseline="30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1261" y="4362169"/>
            <a:ext cx="7038975" cy="1409700"/>
          </a:xfrm>
          <a:prstGeom prst="rect">
            <a:avLst/>
          </a:prstGeom>
        </p:spPr>
      </p:pic>
    </p:spTree>
    <p:extLst>
      <p:ext uri="{BB962C8B-B14F-4D97-AF65-F5344CB8AC3E}">
        <p14:creationId xmlns:p14="http://schemas.microsoft.com/office/powerpoint/2010/main" val="511727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167158-CE5A-4F90-B145-1097188BCC1F}"/>
              </a:ext>
            </a:extLst>
          </p:cNvPr>
          <p:cNvSpPr>
            <a:spLocks noGrp="1"/>
          </p:cNvSpPr>
          <p:nvPr>
            <p:ph type="title"/>
          </p:nvPr>
        </p:nvSpPr>
        <p:spPr/>
        <p:txBody>
          <a:bodyPr/>
          <a:lstStyle/>
          <a:p>
            <a:r>
              <a:rPr lang="en-US" dirty="0"/>
              <a:t>GMOs &amp; You Cont.</a:t>
            </a:r>
          </a:p>
        </p:txBody>
      </p:sp>
      <p:sp>
        <p:nvSpPr>
          <p:cNvPr id="7" name="Content Placeholder 2"/>
          <p:cNvSpPr txBox="1">
            <a:spLocks/>
          </p:cNvSpPr>
          <p:nvPr/>
        </p:nvSpPr>
        <p:spPr>
          <a:xfrm>
            <a:off x="308517" y="1265538"/>
            <a:ext cx="5469261" cy="2887905"/>
          </a:xfrm>
          <a:prstGeom prst="rect">
            <a:avLst/>
          </a:prstGeom>
        </p:spPr>
        <p:txBody>
          <a:bodyP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pPr>
            <a:r>
              <a:rPr lang="en-US" sz="2600" b="1" dirty="0">
                <a:solidFill>
                  <a:srgbClr val="FF8800"/>
                </a:solidFill>
                <a:latin typeface="Arial" panose="020B0604020202020204" pitchFamily="34" charset="0"/>
                <a:cs typeface="Arial" panose="020B0604020202020204" pitchFamily="34" charset="0"/>
              </a:rPr>
              <a:t>GMO Safety</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GMOs available today </a:t>
            </a:r>
            <a:r>
              <a:rPr lang="en-US" sz="2400" dirty="0">
                <a:solidFill>
                  <a:schemeClr val="tx1">
                    <a:lumMod val="65000"/>
                    <a:lumOff val="35000"/>
                  </a:schemeClr>
                </a:solidFill>
                <a:latin typeface="Arial" panose="020B0604020202020204" pitchFamily="34" charset="0"/>
                <a:cs typeface="Arial" panose="020B0604020202020204" pitchFamily="34" charset="0"/>
              </a:rPr>
              <a:t>are </a:t>
            </a:r>
            <a:r>
              <a:rPr lang="en-US" sz="2400" i="1" dirty="0">
                <a:solidFill>
                  <a:schemeClr val="tx1">
                    <a:lumMod val="65000"/>
                    <a:lumOff val="35000"/>
                  </a:schemeClr>
                </a:solidFill>
                <a:latin typeface="Arial" panose="020B0604020202020204" pitchFamily="34" charset="0"/>
                <a:cs typeface="Arial" panose="020B0604020202020204" pitchFamily="34" charset="0"/>
              </a:rPr>
              <a:t>as safe as </a:t>
            </a:r>
            <a:r>
              <a:rPr lang="en-US" sz="2400" dirty="0">
                <a:solidFill>
                  <a:schemeClr val="tx1">
                    <a:lumMod val="65000"/>
                    <a:lumOff val="35000"/>
                  </a:schemeClr>
                </a:solidFill>
                <a:latin typeface="Arial" panose="020B0604020202020204" pitchFamily="34" charset="0"/>
                <a:cs typeface="Arial" panose="020B0604020202020204" pitchFamily="34" charset="0"/>
              </a:rPr>
              <a:t>their </a:t>
            </a:r>
            <a:r>
              <a:rPr lang="en-US" sz="2400" dirty="0">
                <a:latin typeface="Arial" panose="020B0604020202020204" pitchFamily="34" charset="0"/>
                <a:cs typeface="Arial" panose="020B0604020202020204" pitchFamily="34" charset="0"/>
              </a:rPr>
              <a:t>non-GMO counterparts. </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They </a:t>
            </a:r>
            <a:r>
              <a:rPr lang="en-US" sz="2400" dirty="0">
                <a:solidFill>
                  <a:schemeClr val="tx1">
                    <a:lumMod val="65000"/>
                    <a:lumOff val="35000"/>
                  </a:schemeClr>
                </a:solidFill>
                <a:latin typeface="Arial" panose="020B0604020202020204" pitchFamily="34" charset="0"/>
                <a:cs typeface="Arial" panose="020B0604020202020204" pitchFamily="34" charset="0"/>
              </a:rPr>
              <a:t>do not cause new </a:t>
            </a:r>
            <a:r>
              <a:rPr lang="en-US" sz="2400" dirty="0">
                <a:latin typeface="Arial" panose="020B0604020202020204" pitchFamily="34" charset="0"/>
                <a:cs typeface="Arial" panose="020B0604020202020204" pitchFamily="34" charset="0"/>
              </a:rPr>
              <a:t>allergies, cancer, infertility, ADHD, autism or any other diseases or conditions.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The safety of GMOs has been affirmed by: </a:t>
            </a:r>
          </a:p>
        </p:txBody>
      </p:sp>
      <p:grpSp>
        <p:nvGrpSpPr>
          <p:cNvPr id="8" name="Group 7"/>
          <p:cNvGrpSpPr/>
          <p:nvPr/>
        </p:nvGrpSpPr>
        <p:grpSpPr>
          <a:xfrm>
            <a:off x="646981" y="4355942"/>
            <a:ext cx="5639519" cy="1130458"/>
            <a:chOff x="286246" y="5011882"/>
            <a:chExt cx="8341662" cy="1584127"/>
          </a:xfrm>
        </p:grpSpPr>
        <p:pic>
          <p:nvPicPr>
            <p:cNvPr id="9" name="Picture 8" descr="http://www.genetics-gsa.org/images/aaas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3707" y="5139438"/>
              <a:ext cx="2004201" cy="1329015"/>
            </a:xfrm>
            <a:prstGeom prst="rect">
              <a:avLst/>
            </a:prstGeom>
            <a:noFill/>
            <a:extLst>
              <a:ext uri="{909E8E84-426E-40dd-AFC4-6F175D3DCCD1}">
                <a14:hiddenFill xmlns:lc="http://schemas.openxmlformats.org/drawingml/2006/lockedCanvas" xmlns:a14="http://schemas.microsoft.com/office/drawing/2010/main" xmlns="">
                  <a:solidFill>
                    <a:srgbClr val="FFFFFF"/>
                  </a:solidFill>
                </a14:hiddenFill>
              </a:ext>
            </a:extLst>
          </p:spPr>
        </p:pic>
        <p:pic>
          <p:nvPicPr>
            <p:cNvPr id="10" name="Picture 9" descr="http://www.iowamedical.org/graphics/NewsImages/InsideImage/091410_AM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1186" y="5250956"/>
              <a:ext cx="1477031" cy="1105979"/>
            </a:xfrm>
            <a:prstGeom prst="rect">
              <a:avLst/>
            </a:prstGeom>
            <a:noFill/>
            <a:extLst>
              <a:ext uri="{909E8E84-426E-40dd-AFC4-6F175D3DCCD1}">
                <a14:hiddenFill xmlns:lc="http://schemas.openxmlformats.org/drawingml/2006/lockedCanvas" xmlns:a14="http://schemas.microsoft.com/office/drawing/2010/main" xmlns="">
                  <a:solidFill>
                    <a:srgbClr val="FFFFFF"/>
                  </a:solidFill>
                </a14:hiddenFill>
              </a:ext>
            </a:extLst>
          </p:spPr>
        </p:pic>
        <p:pic>
          <p:nvPicPr>
            <p:cNvPr id="11" name="Picture 10" descr="http://www.elsevier.com/__data/assets/image/0004/120829/WH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5891" y="5109284"/>
              <a:ext cx="1369922" cy="1389322"/>
            </a:xfrm>
            <a:prstGeom prst="rect">
              <a:avLst/>
            </a:prstGeom>
            <a:noFill/>
            <a:extLst>
              <a:ext uri="{909E8E84-426E-40dd-AFC4-6F175D3DCCD1}">
                <a14:hiddenFill xmlns:lc="http://schemas.openxmlformats.org/drawingml/2006/lockedCanvas" xmlns:a14="http://schemas.microsoft.com/office/drawing/2010/main" xmlns="">
                  <a:solidFill>
                    <a:srgbClr val="FFFFFF"/>
                  </a:solidFill>
                </a14:hiddenFill>
              </a:ext>
            </a:extLst>
          </p:spPr>
        </p:pic>
        <p:pic>
          <p:nvPicPr>
            <p:cNvPr id="12" name="Picture 11" descr="http://upload.wikimedia.org/wikipedia/commons/thumb/d/db/FAO_logo.svg/2000px-FAO_logo.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7543" y="5187034"/>
              <a:ext cx="1322858" cy="1233823"/>
            </a:xfrm>
            <a:prstGeom prst="rect">
              <a:avLst/>
            </a:prstGeom>
            <a:noFill/>
            <a:extLst>
              <a:ext uri="{909E8E84-426E-40dd-AFC4-6F175D3DCCD1}">
                <a14:hiddenFill xmlns:lc="http://schemas.openxmlformats.org/drawingml/2006/lockedCanvas" xmlns:a14="http://schemas.microsoft.com/office/drawing/2010/main" xmlns="">
                  <a:solidFill>
                    <a:srgbClr val="FFFFFF"/>
                  </a:solidFill>
                </a14:hiddenFill>
              </a:ext>
            </a:extLst>
          </p:spPr>
        </p:pic>
        <p:pic>
          <p:nvPicPr>
            <p:cNvPr id="13" name="Picture 12" descr="http://www.asanet.org/footnotes/julyaugust11/images_new/nas_logo_07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246" y="5011882"/>
              <a:ext cx="1591296" cy="1584127"/>
            </a:xfrm>
            <a:prstGeom prst="rect">
              <a:avLst/>
            </a:prstGeom>
            <a:noFill/>
            <a:extLst>
              <a:ext uri="{909E8E84-426E-40dd-AFC4-6F175D3DCCD1}">
                <a14:hiddenFill xmlns:lc="http://schemas.openxmlformats.org/drawingml/2006/lockedCanvas" xmlns:a14="http://schemas.microsoft.com/office/drawing/2010/main" xmlns="">
                  <a:solidFill>
                    <a:srgbClr val="FFFFFF"/>
                  </a:solidFill>
                </a14:hiddenFill>
              </a:ext>
            </a:extLst>
          </p:spPr>
        </p:pic>
      </p:grpSp>
      <p:pic>
        <p:nvPicPr>
          <p:cNvPr id="2" name="Picture 1">
            <a:hlinkClick r:id="rId8"/>
          </p:cNvPr>
          <p:cNvPicPr>
            <a:picLocks noChangeAspect="1"/>
          </p:cNvPicPr>
          <p:nvPr/>
        </p:nvPicPr>
        <p:blipFill>
          <a:blip r:embed="rId9"/>
          <a:stretch>
            <a:fillRect/>
          </a:stretch>
        </p:blipFill>
        <p:spPr>
          <a:xfrm>
            <a:off x="6797522" y="2568917"/>
            <a:ext cx="5124450" cy="2847975"/>
          </a:xfrm>
          <a:prstGeom prst="rect">
            <a:avLst/>
          </a:prstGeom>
        </p:spPr>
      </p:pic>
      <p:sp>
        <p:nvSpPr>
          <p:cNvPr id="14" name="Content Placeholder 2"/>
          <p:cNvSpPr txBox="1">
            <a:spLocks/>
          </p:cNvSpPr>
          <p:nvPr/>
        </p:nvSpPr>
        <p:spPr>
          <a:xfrm>
            <a:off x="6711170" y="1421786"/>
            <a:ext cx="5469261" cy="1385254"/>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Don’t believe us? Hear from GMO Answers volunteer expert and registered dietitian Connie Dikeman:</a:t>
            </a:r>
          </a:p>
        </p:txBody>
      </p:sp>
    </p:spTree>
    <p:extLst>
      <p:ext uri="{BB962C8B-B14F-4D97-AF65-F5344CB8AC3E}">
        <p14:creationId xmlns:p14="http://schemas.microsoft.com/office/powerpoint/2010/main" val="705360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GMOs &amp; the Environment</a:t>
            </a:r>
          </a:p>
        </p:txBody>
      </p:sp>
      <p:sp>
        <p:nvSpPr>
          <p:cNvPr id="3" name="Content Placeholder 2"/>
          <p:cNvSpPr>
            <a:spLocks noGrp="1"/>
          </p:cNvSpPr>
          <p:nvPr>
            <p:ph idx="1"/>
          </p:nvPr>
        </p:nvSpPr>
        <p:spPr>
          <a:xfrm>
            <a:off x="646981" y="3606705"/>
            <a:ext cx="11191875" cy="3094134"/>
          </a:xfrm>
        </p:spPr>
        <p:txBody>
          <a:bodyPr>
            <a:normAutofit/>
          </a:bodyPr>
          <a:lstStyle/>
          <a:p>
            <a:r>
              <a:rPr lang="en-US" sz="2200" dirty="0"/>
              <a:t>Between 1996 and 2015, crop biotechnology was responsible for an additional 180.3 million tons of soybeans, 357.7 million tons of corn, 25.2 million tons of cotton lint and 10.6 million tons of canola, without having to bring more land into production. To produce the same amount of crops without GM technology, farmers would have needed to cultivate 48 million additional acres of land.</a:t>
            </a:r>
          </a:p>
          <a:p>
            <a:r>
              <a:rPr lang="en-US" sz="2200" dirty="0"/>
              <a:t>In 2015, 58.9 billion pounds of atmospheric carbon dioxide emissions were reduced by conservation tillage and decreased fuel use made possible by genetically modified crops. That’s equal to removing nearly 12 million cars from roads for one year. </a:t>
            </a:r>
          </a:p>
          <a:p>
            <a:endParaRPr lang="en-US" dirty="0"/>
          </a:p>
        </p:txBody>
      </p:sp>
      <p:pic>
        <p:nvPicPr>
          <p:cNvPr id="4" name="Picture 3"/>
          <p:cNvPicPr>
            <a:picLocks noChangeAspect="1"/>
          </p:cNvPicPr>
          <p:nvPr/>
        </p:nvPicPr>
        <p:blipFill>
          <a:blip r:embed="rId3"/>
          <a:stretch>
            <a:fillRect/>
          </a:stretch>
        </p:blipFill>
        <p:spPr>
          <a:xfrm>
            <a:off x="0" y="991575"/>
            <a:ext cx="12192000" cy="2347753"/>
          </a:xfrm>
          <a:prstGeom prst="rect">
            <a:avLst/>
          </a:prstGeom>
        </p:spPr>
      </p:pic>
    </p:spTree>
    <p:extLst>
      <p:ext uri="{BB962C8B-B14F-4D97-AF65-F5344CB8AC3E}">
        <p14:creationId xmlns:p14="http://schemas.microsoft.com/office/powerpoint/2010/main" val="3261963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GMOs &amp; the Environment Cont.</a:t>
            </a:r>
          </a:p>
        </p:txBody>
      </p:sp>
      <p:sp>
        <p:nvSpPr>
          <p:cNvPr id="3" name="Content Placeholder 2"/>
          <p:cNvSpPr>
            <a:spLocks noGrp="1"/>
          </p:cNvSpPr>
          <p:nvPr>
            <p:ph idx="1"/>
          </p:nvPr>
        </p:nvSpPr>
        <p:spPr>
          <a:xfrm>
            <a:off x="646981" y="1510222"/>
            <a:ext cx="4862873" cy="3508407"/>
          </a:xfrm>
        </p:spPr>
        <p:txBody>
          <a:bodyPr>
            <a:normAutofit lnSpcReduction="10000"/>
          </a:bodyPr>
          <a:lstStyle/>
          <a:p>
            <a:r>
              <a:rPr lang="en-US" sz="2400" b="1" dirty="0"/>
              <a:t>With an estimated world population of 9.7 billion by 2050, farmers will need to produce up to 70 percent more food than they do today to satisfy global demand. </a:t>
            </a:r>
            <a:r>
              <a:rPr lang="en-US" sz="2400" dirty="0"/>
              <a:t>GMOs help farmers to use less land, fewer inputs and less energy while producing the food needed to meet this demand.</a:t>
            </a:r>
          </a:p>
          <a:p>
            <a:endParaRPr lang="en-US" dirty="0"/>
          </a:p>
        </p:txBody>
      </p:sp>
      <p:pic>
        <p:nvPicPr>
          <p:cNvPr id="4" name="Picture 3">
            <a:hlinkClick r:id="rId2"/>
          </p:cNvPr>
          <p:cNvPicPr>
            <a:picLocks noChangeAspect="1"/>
          </p:cNvPicPr>
          <p:nvPr/>
        </p:nvPicPr>
        <p:blipFill>
          <a:blip r:embed="rId3"/>
          <a:stretch>
            <a:fillRect/>
          </a:stretch>
        </p:blipFill>
        <p:spPr>
          <a:xfrm>
            <a:off x="6734982" y="2633598"/>
            <a:ext cx="5076825" cy="2838450"/>
          </a:xfrm>
          <a:prstGeom prst="rect">
            <a:avLst/>
          </a:prstGeom>
        </p:spPr>
      </p:pic>
      <p:sp>
        <p:nvSpPr>
          <p:cNvPr id="5" name="Content Placeholder 2"/>
          <p:cNvSpPr txBox="1">
            <a:spLocks/>
          </p:cNvSpPr>
          <p:nvPr/>
        </p:nvSpPr>
        <p:spPr>
          <a:xfrm>
            <a:off x="6856830" y="1742870"/>
            <a:ext cx="4340822" cy="685537"/>
          </a:xfrm>
          <a:prstGeom prst="rect">
            <a:avLst/>
          </a:prstGeom>
        </p:spPr>
        <p:txBody>
          <a:bodyP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Learn more about the environmental benefit of GMOs here:</a:t>
            </a:r>
          </a:p>
        </p:txBody>
      </p:sp>
    </p:spTree>
    <p:extLst>
      <p:ext uri="{BB962C8B-B14F-4D97-AF65-F5344CB8AC3E}">
        <p14:creationId xmlns:p14="http://schemas.microsoft.com/office/powerpoint/2010/main" val="290842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Agriculture</a:t>
            </a:r>
          </a:p>
        </p:txBody>
      </p:sp>
      <p:sp>
        <p:nvSpPr>
          <p:cNvPr id="3" name="Content Placeholder 2"/>
          <p:cNvSpPr>
            <a:spLocks noGrp="1"/>
          </p:cNvSpPr>
          <p:nvPr>
            <p:ph idx="1"/>
          </p:nvPr>
        </p:nvSpPr>
        <p:spPr>
          <a:xfrm>
            <a:off x="646981" y="1510222"/>
            <a:ext cx="4862873" cy="3508407"/>
          </a:xfrm>
        </p:spPr>
        <p:txBody>
          <a:bodyPr>
            <a:normAutofit fontScale="62500" lnSpcReduction="20000"/>
          </a:bodyPr>
          <a:lstStyle/>
          <a:p>
            <a:r>
              <a:rPr lang="en-US" dirty="0"/>
              <a:t>From GPS guided self-driving tractors to drones monitoring crop health, today’s modern farms use an array of innovative technologies to grow crops and utilize resources more efficiently than ever before. GMOs are one of modern agriculture’s many innovations and they are already allowing farmers to grow more food with fewer resources.  GMOs are also contributing to innovations beyond the farm as well, including GMO crops that can help to reduce food waste, nutritionally enhanced GM crops that can help to alleviate under-nourishment around the world and new medicines that are being developed with genetic engineering. </a:t>
            </a:r>
          </a:p>
        </p:txBody>
      </p:sp>
      <p:sp>
        <p:nvSpPr>
          <p:cNvPr id="5" name="Content Placeholder 2"/>
          <p:cNvSpPr txBox="1">
            <a:spLocks/>
          </p:cNvSpPr>
          <p:nvPr/>
        </p:nvSpPr>
        <p:spPr>
          <a:xfrm>
            <a:off x="6897854" y="1238278"/>
            <a:ext cx="4751081" cy="1307929"/>
          </a:xfrm>
          <a:prstGeom prst="rect">
            <a:avLst/>
          </a:prstGeom>
        </p:spPr>
        <p:txBody>
          <a:bodyP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See how some of today’s science enthusiasts would use biotechnology to tackle some of the world’s most pressing food challenges:</a:t>
            </a:r>
          </a:p>
        </p:txBody>
      </p:sp>
      <p:pic>
        <p:nvPicPr>
          <p:cNvPr id="6" name="Picture 5">
            <a:hlinkClick r:id="rId2"/>
          </p:cNvPr>
          <p:cNvPicPr>
            <a:picLocks noChangeAspect="1"/>
          </p:cNvPicPr>
          <p:nvPr/>
        </p:nvPicPr>
        <p:blipFill>
          <a:blip r:embed="rId3"/>
          <a:stretch>
            <a:fillRect/>
          </a:stretch>
        </p:blipFill>
        <p:spPr>
          <a:xfrm>
            <a:off x="6663308" y="2767274"/>
            <a:ext cx="5220174" cy="2884017"/>
          </a:xfrm>
          <a:prstGeom prst="rect">
            <a:avLst/>
          </a:prstGeom>
        </p:spPr>
      </p:pic>
    </p:spTree>
    <p:extLst>
      <p:ext uri="{BB962C8B-B14F-4D97-AF65-F5344CB8AC3E}">
        <p14:creationId xmlns:p14="http://schemas.microsoft.com/office/powerpoint/2010/main" val="101045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557" y="1989792"/>
            <a:ext cx="3516888" cy="2965584"/>
          </a:xfrm>
        </p:spPr>
        <p:txBody>
          <a:bodyPr>
            <a:normAutofit fontScale="77500" lnSpcReduction="20000"/>
          </a:bodyPr>
          <a:lstStyle/>
          <a:p>
            <a:r>
              <a:rPr lang="en-US" sz="2000" dirty="0"/>
              <a:t>GMO crops are grown around the world by approximately </a:t>
            </a:r>
            <a:r>
              <a:rPr lang="en-US" sz="2000" u="sng" dirty="0">
                <a:hlinkClick r:id="rId3"/>
              </a:rPr>
              <a:t>18 million farmers</a:t>
            </a:r>
            <a:r>
              <a:rPr lang="en-US" sz="2000" dirty="0"/>
              <a:t>, most of them in developing countries. </a:t>
            </a:r>
          </a:p>
          <a:p>
            <a:r>
              <a:rPr lang="en-US" sz="2000" dirty="0"/>
              <a:t>In total, more than 75 countries import, grow and/or research GMOs, and in 2016, 26 countries (seven industrial and 19 developing) planted biotech crops. </a:t>
            </a:r>
          </a:p>
          <a:p>
            <a:r>
              <a:rPr lang="en-US" sz="2000" dirty="0"/>
              <a:t>As of 2016, the top five countries growing GMOs in terms of crop area are the United States, Brazil, Argentina, Canada and India.</a:t>
            </a:r>
          </a:p>
          <a:p>
            <a:endParaRPr lang="en-US" dirty="0"/>
          </a:p>
        </p:txBody>
      </p:sp>
      <p:pic>
        <p:nvPicPr>
          <p:cNvPr id="4"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3832" y="762000"/>
            <a:ext cx="8378168" cy="5421169"/>
          </a:xfrm>
          <a:prstGeom prst="rect">
            <a:avLst/>
          </a:prstGeom>
        </p:spPr>
      </p:pic>
      <p:sp>
        <p:nvSpPr>
          <p:cNvPr id="5" name="Title 1"/>
          <p:cNvSpPr txBox="1">
            <a:spLocks/>
          </p:cNvSpPr>
          <p:nvPr/>
        </p:nvSpPr>
        <p:spPr>
          <a:xfrm>
            <a:off x="572030" y="0"/>
            <a:ext cx="8626414" cy="8339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81BD41"/>
                </a:solidFill>
                <a:effectLst/>
                <a:latin typeface="Arial Black" panose="020B0A04020102020204" pitchFamily="34" charset="0"/>
                <a:ea typeface="+mj-ea"/>
                <a:cs typeface="+mj-cs"/>
              </a:defRPr>
            </a:lvl1pPr>
          </a:lstStyle>
          <a:p>
            <a:r>
              <a:rPr lang="en-US" dirty="0"/>
              <a:t>Modern Agriculture – GMOs Globally</a:t>
            </a:r>
          </a:p>
        </p:txBody>
      </p:sp>
    </p:spTree>
    <p:extLst>
      <p:ext uri="{BB962C8B-B14F-4D97-AF65-F5344CB8AC3E}">
        <p14:creationId xmlns:p14="http://schemas.microsoft.com/office/powerpoint/2010/main" val="3769966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GMOs</a:t>
            </a:r>
          </a:p>
        </p:txBody>
      </p:sp>
      <p:sp>
        <p:nvSpPr>
          <p:cNvPr id="3" name="Content Placeholder 2"/>
          <p:cNvSpPr>
            <a:spLocks noGrp="1"/>
          </p:cNvSpPr>
          <p:nvPr>
            <p:ph idx="1"/>
          </p:nvPr>
        </p:nvSpPr>
        <p:spPr>
          <a:xfrm>
            <a:off x="1709377" y="1412430"/>
            <a:ext cx="9077686" cy="1173608"/>
          </a:xfrm>
        </p:spPr>
        <p:txBody>
          <a:bodyPr>
            <a:normAutofit lnSpcReduction="10000"/>
          </a:bodyPr>
          <a:lstStyle/>
          <a:p>
            <a:pPr marL="0" indent="0">
              <a:buNone/>
            </a:pPr>
            <a:r>
              <a:rPr lang="en-US" dirty="0"/>
              <a:t>Beyond food production, genetic engineering has many applications that benefit us and our planet, including medicine, plant restoration and disease resistance. </a:t>
            </a:r>
          </a:p>
        </p:txBody>
      </p:sp>
      <p:pic>
        <p:nvPicPr>
          <p:cNvPr id="4" name="Picture 3"/>
          <p:cNvPicPr>
            <a:picLocks noChangeAspect="1"/>
          </p:cNvPicPr>
          <p:nvPr/>
        </p:nvPicPr>
        <p:blipFill>
          <a:blip r:embed="rId3"/>
          <a:stretch>
            <a:fillRect/>
          </a:stretch>
        </p:blipFill>
        <p:spPr>
          <a:xfrm>
            <a:off x="42864" y="3410246"/>
            <a:ext cx="2171699" cy="186184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4"/>
          <a:stretch>
            <a:fillRect/>
          </a:stretch>
        </p:blipFill>
        <p:spPr>
          <a:xfrm>
            <a:off x="4821969" y="3396042"/>
            <a:ext cx="2244605" cy="186184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050" name="Picture 2" descr="insu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5002" y="3396042"/>
            <a:ext cx="2236045" cy="187604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7282737" y="3396042"/>
            <a:ext cx="2353496" cy="186184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052" name="Picture 4" descr="Image result for cassav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2396" y="3396042"/>
            <a:ext cx="2316573" cy="193566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259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for More Information?</a:t>
            </a:r>
          </a:p>
        </p:txBody>
      </p:sp>
      <p:sp>
        <p:nvSpPr>
          <p:cNvPr id="3" name="Content Placeholder 2"/>
          <p:cNvSpPr>
            <a:spLocks noGrp="1"/>
          </p:cNvSpPr>
          <p:nvPr>
            <p:ph idx="1"/>
          </p:nvPr>
        </p:nvSpPr>
        <p:spPr>
          <a:xfrm>
            <a:off x="1157471" y="1262638"/>
            <a:ext cx="10472554" cy="3149244"/>
          </a:xfrm>
        </p:spPr>
        <p:txBody>
          <a:bodyPr>
            <a:normAutofit/>
          </a:bodyPr>
          <a:lstStyle/>
          <a:p>
            <a:r>
              <a:rPr lang="en-US" sz="2600" b="1" dirty="0"/>
              <a:t>Explore</a:t>
            </a:r>
            <a:r>
              <a:rPr lang="en-US" sz="2600" dirty="0"/>
              <a:t>: Visit GMOAnswers.com for information and resources on GMOs and biotechnology in a simple, visual and user friendly way. </a:t>
            </a:r>
          </a:p>
          <a:p>
            <a:r>
              <a:rPr lang="en-US" sz="2600" b="1" dirty="0"/>
              <a:t>Ask</a:t>
            </a:r>
            <a:r>
              <a:rPr lang="en-US" sz="2600" dirty="0"/>
              <a:t>: Submit a question and have it answered by one of our over 200 independent, volunteer experts.</a:t>
            </a:r>
          </a:p>
          <a:p>
            <a:r>
              <a:rPr lang="en-US" sz="2600" b="1" dirty="0"/>
              <a:t>Engage</a:t>
            </a:r>
            <a:r>
              <a:rPr lang="en-US" sz="2600" dirty="0"/>
              <a:t>: Join the conversation by posting a comment and participating in a dialogue with other members of the science community online. </a:t>
            </a:r>
          </a:p>
        </p:txBody>
      </p:sp>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5684" y="4436723"/>
            <a:ext cx="760036" cy="7600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9140" y="4528902"/>
            <a:ext cx="667857" cy="66785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16"/>
          <p:cNvPicPr>
            <a:picLocks noChangeAspect="1" noChangeArrowheads="1"/>
          </p:cNvPicPr>
          <p:nvPr/>
        </p:nvPicPr>
        <p:blipFill rotWithShape="1">
          <a:blip r:embed="rId5">
            <a:extLst>
              <a:ext uri="{28A0092B-C50C-407E-A947-70E740481C1C}">
                <a14:useLocalDpi xmlns:a14="http://schemas.microsoft.com/office/drawing/2010/main" val="0"/>
              </a:ext>
            </a:extLst>
          </a:blip>
          <a:srcRect l="12014" t="1" b="4285"/>
          <a:stretch/>
        </p:blipFill>
        <p:spPr bwMode="auto">
          <a:xfrm>
            <a:off x="6745027" y="5476747"/>
            <a:ext cx="1285875" cy="6383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6" name="Picture 2" descr="Image result for twitter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5165" y="5476747"/>
            <a:ext cx="721063" cy="72519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1618890" y="4785209"/>
            <a:ext cx="4024674" cy="13012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2D050"/>
              </a:buClr>
              <a:buSzPct val="110000"/>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2D050"/>
              </a:buClr>
              <a:buSzPct val="105000"/>
              <a:buFont typeface="Calibri" panose="020F050202020403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2D050"/>
              </a:buClr>
              <a:buSzPct val="105000"/>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2D050"/>
              </a:buClr>
              <a:buSzPct val="105000"/>
              <a:buFont typeface="Calibri" panose="020F050202020403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2D050"/>
              </a:buClr>
              <a:buSzPct val="95000"/>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0" name="Content Placeholder 2"/>
          <p:cNvSpPr txBox="1">
            <a:spLocks/>
          </p:cNvSpPr>
          <p:nvPr/>
        </p:nvSpPr>
        <p:spPr>
          <a:xfrm>
            <a:off x="2220203" y="4636585"/>
            <a:ext cx="3438884" cy="4447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2D050"/>
              </a:buClr>
              <a:buSzPct val="110000"/>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2D050"/>
              </a:buClr>
              <a:buSzPct val="105000"/>
              <a:buFont typeface="Calibri" panose="020F050202020403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2D050"/>
              </a:buClr>
              <a:buSzPct val="105000"/>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2D050"/>
              </a:buClr>
              <a:buSzPct val="105000"/>
              <a:buFont typeface="Calibri" panose="020F050202020403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2D050"/>
              </a:buClr>
              <a:buSzPct val="95000"/>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Facebook.com/</a:t>
            </a:r>
            <a:r>
              <a:rPr lang="en-US" sz="1800" b="1" dirty="0" err="1"/>
              <a:t>GMOAnswers</a:t>
            </a:r>
            <a:endParaRPr lang="en-US" sz="1800" dirty="0"/>
          </a:p>
        </p:txBody>
      </p:sp>
      <p:sp>
        <p:nvSpPr>
          <p:cNvPr id="11" name="Content Placeholder 2"/>
          <p:cNvSpPr txBox="1">
            <a:spLocks/>
          </p:cNvSpPr>
          <p:nvPr/>
        </p:nvSpPr>
        <p:spPr>
          <a:xfrm>
            <a:off x="2206228" y="5620348"/>
            <a:ext cx="1991194" cy="4221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2D050"/>
              </a:buClr>
              <a:buSzPct val="110000"/>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2D050"/>
              </a:buClr>
              <a:buSzPct val="105000"/>
              <a:buFont typeface="Calibri" panose="020F050202020403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2D050"/>
              </a:buClr>
              <a:buSzPct val="105000"/>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2D050"/>
              </a:buClr>
              <a:buSzPct val="105000"/>
              <a:buFont typeface="Calibri" panose="020F050202020403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2D050"/>
              </a:buClr>
              <a:buSzPct val="95000"/>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a:t>
            </a:r>
            <a:r>
              <a:rPr lang="en-US" sz="1800" b="1" dirty="0" err="1"/>
              <a:t>GMOAnswers</a:t>
            </a:r>
            <a:endParaRPr lang="en-US" sz="1800" dirty="0"/>
          </a:p>
        </p:txBody>
      </p:sp>
      <p:sp>
        <p:nvSpPr>
          <p:cNvPr id="12" name="Content Placeholder 2"/>
          <p:cNvSpPr txBox="1">
            <a:spLocks/>
          </p:cNvSpPr>
          <p:nvPr/>
        </p:nvSpPr>
        <p:spPr>
          <a:xfrm>
            <a:off x="7900855" y="4671111"/>
            <a:ext cx="3324358" cy="4348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2D050"/>
              </a:buClr>
              <a:buSzPct val="110000"/>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2D050"/>
              </a:buClr>
              <a:buSzPct val="105000"/>
              <a:buFont typeface="Calibri" panose="020F050202020403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2D050"/>
              </a:buClr>
              <a:buSzPct val="105000"/>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2D050"/>
              </a:buClr>
              <a:buSzPct val="105000"/>
              <a:buFont typeface="Calibri" panose="020F050202020403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2D050"/>
              </a:buClr>
              <a:buSzPct val="95000"/>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Pinterest.com/</a:t>
            </a:r>
            <a:r>
              <a:rPr lang="en-US" sz="1800" b="1" dirty="0" err="1"/>
              <a:t>GMOAnswers</a:t>
            </a:r>
            <a:endParaRPr lang="en-US" sz="1200" b="1" dirty="0"/>
          </a:p>
        </p:txBody>
      </p:sp>
      <p:sp>
        <p:nvSpPr>
          <p:cNvPr id="13" name="Content Placeholder 2"/>
          <p:cNvSpPr txBox="1">
            <a:spLocks/>
          </p:cNvSpPr>
          <p:nvPr/>
        </p:nvSpPr>
        <p:spPr>
          <a:xfrm>
            <a:off x="7900855" y="5665433"/>
            <a:ext cx="3324358" cy="4348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2D050"/>
              </a:buClr>
              <a:buSzPct val="110000"/>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2D050"/>
              </a:buClr>
              <a:buSzPct val="105000"/>
              <a:buFont typeface="Calibri" panose="020F050202020403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2D050"/>
              </a:buClr>
              <a:buSzPct val="105000"/>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2D050"/>
              </a:buClr>
              <a:buSzPct val="105000"/>
              <a:buFont typeface="Calibri" panose="020F050202020403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2D050"/>
              </a:buClr>
              <a:buSzPct val="95000"/>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Youtube.com/</a:t>
            </a:r>
            <a:r>
              <a:rPr lang="en-US" sz="1800" b="1" dirty="0" err="1"/>
              <a:t>GMOAnswers</a:t>
            </a:r>
            <a:endParaRPr lang="en-US" sz="1200" b="1" dirty="0"/>
          </a:p>
        </p:txBody>
      </p:sp>
    </p:spTree>
    <p:extLst>
      <p:ext uri="{BB962C8B-B14F-4D97-AF65-F5344CB8AC3E}">
        <p14:creationId xmlns:p14="http://schemas.microsoft.com/office/powerpoint/2010/main" val="3843651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E7F062-3A3D-4992-9BF4-7658D8FF38E3}"/>
              </a:ext>
            </a:extLst>
          </p:cNvPr>
          <p:cNvSpPr>
            <a:spLocks noGrp="1"/>
          </p:cNvSpPr>
          <p:nvPr>
            <p:ph type="title"/>
          </p:nvPr>
        </p:nvSpPr>
        <p:spPr/>
        <p:txBody>
          <a:bodyPr/>
          <a:lstStyle/>
          <a:p>
            <a:r>
              <a:rPr lang="en-US" dirty="0"/>
              <a:t>What is GMO Answers?</a:t>
            </a:r>
          </a:p>
        </p:txBody>
      </p:sp>
      <p:sp>
        <p:nvSpPr>
          <p:cNvPr id="5" name="Content Placeholder 4">
            <a:extLst>
              <a:ext uri="{FF2B5EF4-FFF2-40B4-BE49-F238E27FC236}">
                <a16:creationId xmlns:a16="http://schemas.microsoft.com/office/drawing/2014/main" id="{30A9622B-79B6-4825-81D4-E5658194743F}"/>
              </a:ext>
            </a:extLst>
          </p:cNvPr>
          <p:cNvSpPr>
            <a:spLocks noGrp="1"/>
          </p:cNvSpPr>
          <p:nvPr>
            <p:ph idx="1"/>
          </p:nvPr>
        </p:nvSpPr>
        <p:spPr>
          <a:xfrm>
            <a:off x="708803" y="1783351"/>
            <a:ext cx="10515600" cy="4351338"/>
          </a:xfrm>
        </p:spPr>
        <p:txBody>
          <a:bodyPr>
            <a:normAutofit/>
          </a:bodyPr>
          <a:lstStyle/>
          <a:p>
            <a:pPr marL="0" indent="0">
              <a:buNone/>
            </a:pPr>
            <a:r>
              <a:rPr lang="en-US" b="1" dirty="0"/>
              <a:t>GMO Answers</a:t>
            </a:r>
            <a:r>
              <a:rPr lang="en-US" dirty="0"/>
              <a:t> is an initiative committed to responding to your questions about how food is grown. Its goal is to make information about GMOs in food and agriculture easier to access and understand.</a:t>
            </a:r>
          </a:p>
          <a:p>
            <a:endParaRPr lang="en-US" dirty="0"/>
          </a:p>
          <a:p>
            <a:pPr marL="0" indent="0" algn="ctr">
              <a:buNone/>
            </a:pPr>
            <a:r>
              <a:rPr lang="en-US" dirty="0"/>
              <a:t>Join us. Ask tough questions. Be skeptical. Be open. We look forward to sharing answers.</a:t>
            </a:r>
          </a:p>
          <a:p>
            <a:pPr marL="0" indent="0" algn="ctr">
              <a:buNone/>
            </a:pPr>
            <a:r>
              <a:rPr lang="en-US" b="1" dirty="0"/>
              <a:t>GMOAnswers.com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5647" y="4475483"/>
            <a:ext cx="2506353" cy="1659206"/>
          </a:xfrm>
          <a:prstGeom prst="rect">
            <a:avLst/>
          </a:prstGeom>
        </p:spPr>
      </p:pic>
    </p:spTree>
    <p:extLst>
      <p:ext uri="{BB962C8B-B14F-4D97-AF65-F5344CB8AC3E}">
        <p14:creationId xmlns:p14="http://schemas.microsoft.com/office/powerpoint/2010/main" val="2230939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Answering Consumers’ Questions</a:t>
            </a:r>
          </a:p>
        </p:txBody>
      </p:sp>
      <p:pic>
        <p:nvPicPr>
          <p:cNvPr id="4" name="Picture 3"/>
          <p:cNvPicPr>
            <a:picLocks noChangeAspect="1"/>
          </p:cNvPicPr>
          <p:nvPr/>
        </p:nvPicPr>
        <p:blipFill>
          <a:blip r:embed="rId3"/>
          <a:stretch>
            <a:fillRect/>
          </a:stretch>
        </p:blipFill>
        <p:spPr>
          <a:xfrm>
            <a:off x="234079" y="1437639"/>
            <a:ext cx="10475962" cy="5381222"/>
          </a:xfrm>
          <a:prstGeom prst="rect">
            <a:avLst/>
          </a:prstGeom>
        </p:spPr>
      </p:pic>
    </p:spTree>
    <p:extLst>
      <p:ext uri="{BB962C8B-B14F-4D97-AF65-F5344CB8AC3E}">
        <p14:creationId xmlns:p14="http://schemas.microsoft.com/office/powerpoint/2010/main" val="463282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090F33-BD31-4ACE-9C33-65A39F98C051}"/>
              </a:ext>
            </a:extLst>
          </p:cNvPr>
          <p:cNvSpPr>
            <a:spLocks noGrp="1"/>
          </p:cNvSpPr>
          <p:nvPr>
            <p:ph type="title"/>
          </p:nvPr>
        </p:nvSpPr>
        <p:spPr/>
        <p:txBody>
          <a:bodyPr/>
          <a:lstStyle/>
          <a:p>
            <a:r>
              <a:rPr lang="en-US" dirty="0"/>
              <a:t>Engaging in Online Conversation </a:t>
            </a:r>
          </a:p>
        </p:txBody>
      </p:sp>
      <p:sp>
        <p:nvSpPr>
          <p:cNvPr id="5" name="Content Placeholder 4">
            <a:extLst>
              <a:ext uri="{FF2B5EF4-FFF2-40B4-BE49-F238E27FC236}">
                <a16:creationId xmlns:a16="http://schemas.microsoft.com/office/drawing/2014/main" id="{DA1D6B85-0E11-4DAA-8555-AF7280714742}"/>
              </a:ext>
            </a:extLst>
          </p:cNvPr>
          <p:cNvSpPr>
            <a:spLocks noGrp="1"/>
          </p:cNvSpPr>
          <p:nvPr>
            <p:ph idx="1"/>
          </p:nvPr>
        </p:nvSpPr>
        <p:spPr>
          <a:xfrm>
            <a:off x="1100730" y="1685380"/>
            <a:ext cx="4764493" cy="587558"/>
          </a:xfrm>
        </p:spPr>
        <p:txBody>
          <a:bodyPr/>
          <a:lstStyle/>
          <a:p>
            <a:r>
              <a:rPr lang="en-US" dirty="0"/>
              <a:t>1:1 Social Engagement</a:t>
            </a:r>
          </a:p>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5765" y="4372245"/>
            <a:ext cx="2110280" cy="1865017"/>
          </a:xfrm>
          <a:prstGeom prst="rect">
            <a:avLst/>
          </a:prstGeom>
          <a:ln>
            <a:noFill/>
          </a:ln>
          <a:effectLst>
            <a:outerShdw blurRad="292100" dist="139700" dir="2700000" algn="tl" rotWithShape="0">
              <a:srgbClr val="333333">
                <a:alpha val="65000"/>
              </a:srgbClr>
            </a:outerShdw>
          </a:effectLst>
        </p:spPr>
      </p:pic>
      <p:pic>
        <p:nvPicPr>
          <p:cNvPr id="11" name="Picture 10" descr="Screen Shot 2017-02-08 at 10.20.53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8030" y="2298954"/>
            <a:ext cx="2297704" cy="571240"/>
          </a:xfrm>
          <a:prstGeom prst="rect">
            <a:avLst/>
          </a:prstGeom>
          <a:ln>
            <a:noFill/>
          </a:ln>
          <a:effectLst>
            <a:outerShdw blurRad="292100" dist="139700" dir="2700000" algn="tl" rotWithShape="0">
              <a:srgbClr val="333333">
                <a:alpha val="65000"/>
              </a:srgbClr>
            </a:outerShdw>
          </a:effectLst>
        </p:spPr>
      </p:pic>
      <p:pic>
        <p:nvPicPr>
          <p:cNvPr id="12" name="Picture 11" descr="Screen Shot 2017-02-08 at 10.21.26 A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4647" y="2923275"/>
            <a:ext cx="2291087" cy="671404"/>
          </a:xfrm>
          <a:prstGeom prst="rect">
            <a:avLst/>
          </a:prstGeom>
          <a:ln>
            <a:noFill/>
          </a:ln>
          <a:effectLst>
            <a:outerShdw blurRad="292100" dist="139700" dir="2700000" algn="tl" rotWithShape="0">
              <a:srgbClr val="333333">
                <a:alpha val="65000"/>
              </a:srgbClr>
            </a:outerShdw>
          </a:effectLst>
        </p:spPr>
      </p:pic>
      <p:pic>
        <p:nvPicPr>
          <p:cNvPr id="13" name="Picture 12" descr="Screen Shot 2017-02-08 at 10.21.33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950" y="3647760"/>
            <a:ext cx="4828941" cy="597630"/>
          </a:xfrm>
          <a:prstGeom prst="rect">
            <a:avLst/>
          </a:prstGeom>
          <a:ln>
            <a:noFill/>
          </a:ln>
          <a:effectLst>
            <a:outerShdw blurRad="292100" dist="139700" dir="2700000" algn="tl" rotWithShape="0">
              <a:srgbClr val="333333">
                <a:alpha val="65000"/>
              </a:srgbClr>
            </a:outerShdw>
          </a:effectLst>
        </p:spPr>
      </p:pic>
      <p:pic>
        <p:nvPicPr>
          <p:cNvPr id="15" name="Picture 14" descr="facebook (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950" y="5784699"/>
            <a:ext cx="404313" cy="404313"/>
          </a:xfrm>
          <a:prstGeom prst="rect">
            <a:avLst/>
          </a:prstGeom>
        </p:spPr>
      </p:pic>
      <p:pic>
        <p:nvPicPr>
          <p:cNvPr id="16" name="Picture 15" descr="twitter.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6520" y="5784698"/>
            <a:ext cx="404313" cy="404313"/>
          </a:xfrm>
          <a:prstGeom prst="rect">
            <a:avLst/>
          </a:prstGeom>
        </p:spPr>
      </p:pic>
      <p:pic>
        <p:nvPicPr>
          <p:cNvPr id="17" name="Picture 16" descr="imgres-3.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4397" y="5793023"/>
            <a:ext cx="395989" cy="395989"/>
          </a:xfrm>
          <a:prstGeom prst="rect">
            <a:avLst/>
          </a:prstGeom>
        </p:spPr>
      </p:pic>
      <p:pic>
        <p:nvPicPr>
          <p:cNvPr id="2" name="Picture 1"/>
          <p:cNvPicPr>
            <a:picLocks noChangeAspect="1"/>
          </p:cNvPicPr>
          <p:nvPr/>
        </p:nvPicPr>
        <p:blipFill>
          <a:blip r:embed="rId10"/>
          <a:stretch>
            <a:fillRect/>
          </a:stretch>
        </p:blipFill>
        <p:spPr>
          <a:xfrm>
            <a:off x="6252003" y="3294378"/>
            <a:ext cx="2364345" cy="2692476"/>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11"/>
          <a:stretch>
            <a:fillRect/>
          </a:stretch>
        </p:blipFill>
        <p:spPr>
          <a:xfrm>
            <a:off x="8667235" y="3987767"/>
            <a:ext cx="3517491" cy="2112262"/>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2"/>
          <a:stretch>
            <a:fillRect/>
          </a:stretch>
        </p:blipFill>
        <p:spPr>
          <a:xfrm>
            <a:off x="8702485" y="1779551"/>
            <a:ext cx="3161220" cy="1962502"/>
          </a:xfrm>
          <a:prstGeom prst="rect">
            <a:avLst/>
          </a:prstGeom>
          <a:ln>
            <a:noFill/>
          </a:ln>
          <a:effectLst>
            <a:outerShdw blurRad="292100" dist="139700" dir="2700000" algn="tl" rotWithShape="0">
              <a:srgbClr val="333333">
                <a:alpha val="65000"/>
              </a:srgbClr>
            </a:outerShdw>
          </a:effectLst>
        </p:spPr>
      </p:pic>
      <p:sp>
        <p:nvSpPr>
          <p:cNvPr id="22" name="Content Placeholder 4">
            <a:extLst/>
          </p:cNvPr>
          <p:cNvSpPr txBox="1">
            <a:spLocks/>
          </p:cNvSpPr>
          <p:nvPr/>
        </p:nvSpPr>
        <p:spPr>
          <a:xfrm>
            <a:off x="6015544" y="2009626"/>
            <a:ext cx="2837262" cy="5318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2D050"/>
              </a:buClr>
              <a:buSzPct val="110000"/>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2D050"/>
              </a:buClr>
              <a:buSzPct val="105000"/>
              <a:buFont typeface="Calibri" panose="020F050202020403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2D050"/>
              </a:buClr>
              <a:buSzPct val="105000"/>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2D050"/>
              </a:buClr>
              <a:buSzPct val="105000"/>
              <a:buFont typeface="Calibri" panose="020F050202020403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2D050"/>
              </a:buClr>
              <a:buSzPct val="95000"/>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Myth-busting</a:t>
            </a:r>
          </a:p>
          <a:p>
            <a:endParaRPr lang="en-US" dirty="0"/>
          </a:p>
        </p:txBody>
      </p:sp>
    </p:spTree>
    <p:extLst>
      <p:ext uri="{BB962C8B-B14F-4D97-AF65-F5344CB8AC3E}">
        <p14:creationId xmlns:p14="http://schemas.microsoft.com/office/powerpoint/2010/main" val="1820459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578A38-8A29-4584-A231-BE886B0DDF9B}"/>
              </a:ext>
            </a:extLst>
          </p:cNvPr>
          <p:cNvSpPr>
            <a:spLocks noGrp="1"/>
          </p:cNvSpPr>
          <p:nvPr>
            <p:ph type="title"/>
          </p:nvPr>
        </p:nvSpPr>
        <p:spPr/>
        <p:txBody>
          <a:bodyPr/>
          <a:lstStyle/>
          <a:p>
            <a:r>
              <a:rPr lang="en-US" dirty="0"/>
              <a:t>Resources: Educational Content</a:t>
            </a:r>
          </a:p>
        </p:txBody>
      </p:sp>
      <p:pic>
        <p:nvPicPr>
          <p:cNvPr id="6" name="Picture 5"/>
          <p:cNvPicPr>
            <a:picLocks noChangeAspect="1"/>
          </p:cNvPicPr>
          <p:nvPr/>
        </p:nvPicPr>
        <p:blipFill>
          <a:blip r:embed="rId3"/>
          <a:stretch>
            <a:fillRect/>
          </a:stretch>
        </p:blipFill>
        <p:spPr>
          <a:xfrm>
            <a:off x="1488407" y="1798636"/>
            <a:ext cx="5812855" cy="3606123"/>
          </a:xfrm>
          <a:prstGeom prst="rect">
            <a:avLst/>
          </a:prstGeom>
          <a:ln>
            <a:noFill/>
          </a:ln>
          <a:effectLst>
            <a:outerShdw blurRad="292100" dist="139700" dir="2700000" algn="tl" rotWithShape="0">
              <a:srgbClr val="333333">
                <a:alpha val="65000"/>
              </a:srgbClr>
            </a:outerShdw>
          </a:effectLst>
        </p:spPr>
      </p:pic>
      <p:pic>
        <p:nvPicPr>
          <p:cNvPr id="2" name="Picture 1">
            <a:hlinkClick r:id="rId4"/>
          </p:cNvPr>
          <p:cNvPicPr>
            <a:picLocks noChangeAspect="1"/>
          </p:cNvPicPr>
          <p:nvPr/>
        </p:nvPicPr>
        <p:blipFill>
          <a:blip r:embed="rId5"/>
          <a:stretch>
            <a:fillRect/>
          </a:stretch>
        </p:blipFill>
        <p:spPr>
          <a:xfrm>
            <a:off x="7836997" y="1442000"/>
            <a:ext cx="3288945" cy="1810548"/>
          </a:xfrm>
          <a:prstGeom prst="rect">
            <a:avLst/>
          </a:prstGeom>
          <a:ln>
            <a:noFill/>
          </a:ln>
          <a:effectLst>
            <a:outerShdw blurRad="292100" dist="139700" dir="2700000" algn="tl" rotWithShape="0">
              <a:srgbClr val="333333">
                <a:alpha val="65000"/>
              </a:srgbClr>
            </a:outerShdw>
          </a:effectLst>
        </p:spPr>
      </p:pic>
      <p:pic>
        <p:nvPicPr>
          <p:cNvPr id="3" name="Picture 2">
            <a:hlinkClick r:id="rId6"/>
          </p:cNvPr>
          <p:cNvPicPr>
            <a:picLocks noChangeAspect="1"/>
          </p:cNvPicPr>
          <p:nvPr/>
        </p:nvPicPr>
        <p:blipFill>
          <a:blip r:embed="rId7"/>
          <a:stretch>
            <a:fillRect/>
          </a:stretch>
        </p:blipFill>
        <p:spPr>
          <a:xfrm>
            <a:off x="8137666" y="3151288"/>
            <a:ext cx="3288945" cy="1838133"/>
          </a:xfrm>
          <a:prstGeom prst="rect">
            <a:avLst/>
          </a:prstGeom>
          <a:ln>
            <a:noFill/>
          </a:ln>
          <a:effectLst>
            <a:outerShdw blurRad="292100" dist="139700" dir="2700000" algn="tl" rotWithShape="0">
              <a:srgbClr val="333333">
                <a:alpha val="65000"/>
              </a:srgbClr>
            </a:outerShdw>
          </a:effectLst>
        </p:spPr>
      </p:pic>
      <p:pic>
        <p:nvPicPr>
          <p:cNvPr id="7" name="Picture 6">
            <a:hlinkClick r:id="rId8"/>
          </p:cNvPr>
          <p:cNvPicPr>
            <a:picLocks noChangeAspect="1"/>
          </p:cNvPicPr>
          <p:nvPr/>
        </p:nvPicPr>
        <p:blipFill>
          <a:blip r:embed="rId9"/>
          <a:stretch>
            <a:fillRect/>
          </a:stretch>
        </p:blipFill>
        <p:spPr>
          <a:xfrm>
            <a:off x="8673401" y="4989421"/>
            <a:ext cx="3288945" cy="16248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6129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578A38-8A29-4584-A231-BE886B0DDF9B}"/>
              </a:ext>
            </a:extLst>
          </p:cNvPr>
          <p:cNvSpPr>
            <a:spLocks noGrp="1"/>
          </p:cNvSpPr>
          <p:nvPr>
            <p:ph type="title"/>
          </p:nvPr>
        </p:nvSpPr>
        <p:spPr>
          <a:xfrm>
            <a:off x="1035170" y="371023"/>
            <a:ext cx="9037518" cy="786265"/>
          </a:xfrm>
        </p:spPr>
        <p:txBody>
          <a:bodyPr>
            <a:normAutofit/>
          </a:bodyPr>
          <a:lstStyle/>
          <a:p>
            <a:r>
              <a:rPr lang="en-US" dirty="0"/>
              <a:t>Resources: Educational Content Cont.</a:t>
            </a:r>
          </a:p>
        </p:txBody>
      </p:sp>
      <p:pic>
        <p:nvPicPr>
          <p:cNvPr id="2" name="Picture 1"/>
          <p:cNvPicPr>
            <a:picLocks noChangeAspect="1"/>
          </p:cNvPicPr>
          <p:nvPr/>
        </p:nvPicPr>
        <p:blipFill>
          <a:blip r:embed="rId3"/>
          <a:stretch>
            <a:fillRect/>
          </a:stretch>
        </p:blipFill>
        <p:spPr>
          <a:xfrm>
            <a:off x="1466490" y="1479979"/>
            <a:ext cx="4482965" cy="235158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6832234" y="1479979"/>
            <a:ext cx="4521565" cy="236983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1466490" y="3954518"/>
            <a:ext cx="4516985" cy="236963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stretch>
            <a:fillRect/>
          </a:stretch>
        </p:blipFill>
        <p:spPr>
          <a:xfrm>
            <a:off x="6832234" y="3954517"/>
            <a:ext cx="4521565" cy="2369635"/>
          </a:xfrm>
          <a:prstGeom prst="rect">
            <a:avLst/>
          </a:prstGeom>
        </p:spPr>
      </p:pic>
    </p:spTree>
    <p:extLst>
      <p:ext uri="{BB962C8B-B14F-4D97-AF65-F5344CB8AC3E}">
        <p14:creationId xmlns:p14="http://schemas.microsoft.com/office/powerpoint/2010/main" val="3570731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E377AB-951A-4407-98A1-D4B134FD665E}"/>
              </a:ext>
            </a:extLst>
          </p:cNvPr>
          <p:cNvSpPr>
            <a:spLocks noGrp="1"/>
          </p:cNvSpPr>
          <p:nvPr>
            <p:ph type="title"/>
          </p:nvPr>
        </p:nvSpPr>
        <p:spPr/>
        <p:txBody>
          <a:bodyPr/>
          <a:lstStyle/>
          <a:p>
            <a:r>
              <a:rPr lang="en-US" dirty="0"/>
              <a:t>Meet Our Experts</a:t>
            </a:r>
          </a:p>
        </p:txBody>
      </p:sp>
      <p:sp>
        <p:nvSpPr>
          <p:cNvPr id="5" name="Content Placeholder 4">
            <a:extLst>
              <a:ext uri="{FF2B5EF4-FFF2-40B4-BE49-F238E27FC236}">
                <a16:creationId xmlns:a16="http://schemas.microsoft.com/office/drawing/2014/main" id="{0AF16D55-EF93-42C0-82EE-4418F2019FCF}"/>
              </a:ext>
            </a:extLst>
          </p:cNvPr>
          <p:cNvSpPr>
            <a:spLocks noGrp="1"/>
          </p:cNvSpPr>
          <p:nvPr>
            <p:ph idx="1"/>
          </p:nvPr>
        </p:nvSpPr>
        <p:spPr>
          <a:xfrm>
            <a:off x="1223574" y="1521766"/>
            <a:ext cx="5851783" cy="1300688"/>
          </a:xfrm>
        </p:spPr>
        <p:txBody>
          <a:bodyPr>
            <a:normAutofit/>
          </a:bodyPr>
          <a:lstStyle/>
          <a:p>
            <a:r>
              <a:rPr lang="en-US" sz="1600" dirty="0"/>
              <a:t>GMO Answers is committed to finding the best expert to answer your question. Depending on the nature of your question, the answer may be provided by an independent expert, industry organization, the GMO Answers Community Manager or an expert from a member company.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5291" y="1701932"/>
            <a:ext cx="2218306" cy="125014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6879" y="2929582"/>
            <a:ext cx="1379048" cy="206857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1391" y="2994997"/>
            <a:ext cx="1180008" cy="177001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1622" y="5047564"/>
            <a:ext cx="1794781" cy="134608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6247" y="3430080"/>
            <a:ext cx="1803886" cy="1803886"/>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97394" y="4852984"/>
            <a:ext cx="1420282" cy="1775351"/>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03118" y="1708362"/>
            <a:ext cx="2222244" cy="1242217"/>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67340" y="2517153"/>
            <a:ext cx="2294212" cy="1291149"/>
          </a:xfrm>
          <a:prstGeom prst="rect">
            <a:avLst/>
          </a:prstGeom>
          <a:ln>
            <a:noFill/>
          </a:ln>
          <a:effectLst>
            <a:outerShdw blurRad="292100" dist="139700" dir="2700000" algn="tl" rotWithShape="0">
              <a:srgbClr val="333333">
                <a:alpha val="65000"/>
              </a:srgbClr>
            </a:outerShdw>
          </a:effectLst>
        </p:spPr>
      </p:pic>
      <p:grpSp>
        <p:nvGrpSpPr>
          <p:cNvPr id="14" name="Group 13"/>
          <p:cNvGrpSpPr/>
          <p:nvPr/>
        </p:nvGrpSpPr>
        <p:grpSpPr>
          <a:xfrm>
            <a:off x="9294320" y="3963870"/>
            <a:ext cx="2447439" cy="1970042"/>
            <a:chOff x="353907" y="4047542"/>
            <a:chExt cx="2054013" cy="1759918"/>
          </a:xfrm>
        </p:grpSpPr>
        <p:pic>
          <p:nvPicPr>
            <p:cNvPr id="15" name="Picture 14"/>
            <p:cNvPicPr>
              <a:picLocks noChangeAspect="1"/>
            </p:cNvPicPr>
            <p:nvPr/>
          </p:nvPicPr>
          <p:blipFill>
            <a:blip r:embed="rId11"/>
            <a:stretch>
              <a:fillRect/>
            </a:stretch>
          </p:blipFill>
          <p:spPr>
            <a:xfrm>
              <a:off x="543331" y="4621510"/>
              <a:ext cx="1464218" cy="1185950"/>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12"/>
            <a:stretch>
              <a:fillRect/>
            </a:stretch>
          </p:blipFill>
          <p:spPr>
            <a:xfrm>
              <a:off x="353907" y="4047542"/>
              <a:ext cx="2054013" cy="573968"/>
            </a:xfrm>
            <a:prstGeom prst="rect">
              <a:avLst/>
            </a:prstGeom>
            <a:ln>
              <a:noFill/>
            </a:ln>
            <a:effectLst>
              <a:outerShdw blurRad="292100" dist="139700" dir="2700000" algn="tl" rotWithShape="0">
                <a:srgbClr val="333333">
                  <a:alpha val="65000"/>
                </a:srgbClr>
              </a:outerShdw>
            </a:effectLst>
          </p:spPr>
        </p:pic>
      </p:grpSp>
      <p:grpSp>
        <p:nvGrpSpPr>
          <p:cNvPr id="17" name="Group 16"/>
          <p:cNvGrpSpPr/>
          <p:nvPr/>
        </p:nvGrpSpPr>
        <p:grpSpPr>
          <a:xfrm>
            <a:off x="7487000" y="4529706"/>
            <a:ext cx="2334382" cy="2110061"/>
            <a:chOff x="1513368" y="3474143"/>
            <a:chExt cx="2579083" cy="2023921"/>
          </a:xfrm>
        </p:grpSpPr>
        <p:pic>
          <p:nvPicPr>
            <p:cNvPr id="18" name="Picture 17"/>
            <p:cNvPicPr>
              <a:picLocks noChangeAspect="1"/>
            </p:cNvPicPr>
            <p:nvPr/>
          </p:nvPicPr>
          <p:blipFill>
            <a:blip r:embed="rId13"/>
            <a:stretch>
              <a:fillRect/>
            </a:stretch>
          </p:blipFill>
          <p:spPr>
            <a:xfrm>
              <a:off x="1723946" y="3474143"/>
              <a:ext cx="2368505" cy="634031"/>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4"/>
            <a:stretch>
              <a:fillRect/>
            </a:stretch>
          </p:blipFill>
          <p:spPr>
            <a:xfrm>
              <a:off x="1513368" y="4108174"/>
              <a:ext cx="2407422" cy="138989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187830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60BC06-2262-4EEA-A0BB-36FAD27980A5}"/>
              </a:ext>
            </a:extLst>
          </p:cNvPr>
          <p:cNvSpPr>
            <a:spLocks noGrp="1"/>
          </p:cNvSpPr>
          <p:nvPr>
            <p:ph type="title"/>
          </p:nvPr>
        </p:nvSpPr>
        <p:spPr>
          <a:xfrm>
            <a:off x="3243528" y="4627656"/>
            <a:ext cx="8678174" cy="688405"/>
          </a:xfrm>
        </p:spPr>
        <p:txBody>
          <a:bodyPr/>
          <a:lstStyle/>
          <a:p>
            <a:r>
              <a:rPr lang="en-US" dirty="0"/>
              <a:t>Get to Know GMOs</a:t>
            </a:r>
          </a:p>
        </p:txBody>
      </p:sp>
    </p:spTree>
    <p:extLst>
      <p:ext uri="{BB962C8B-B14F-4D97-AF65-F5344CB8AC3E}">
        <p14:creationId xmlns:p14="http://schemas.microsoft.com/office/powerpoint/2010/main" val="1520172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B4E9D6-A17B-4461-9754-BC154BB3DA02}"/>
              </a:ext>
            </a:extLst>
          </p:cNvPr>
          <p:cNvSpPr>
            <a:spLocks noGrp="1"/>
          </p:cNvSpPr>
          <p:nvPr>
            <p:ph type="title"/>
          </p:nvPr>
        </p:nvSpPr>
        <p:spPr/>
        <p:txBody>
          <a:bodyPr/>
          <a:lstStyle/>
          <a:p>
            <a:r>
              <a:rPr lang="en-US" dirty="0"/>
              <a:t>GMO Basics</a:t>
            </a:r>
          </a:p>
        </p:txBody>
      </p:sp>
      <p:sp>
        <p:nvSpPr>
          <p:cNvPr id="6" name="Content Placeholder 5">
            <a:extLst>
              <a:ext uri="{FF2B5EF4-FFF2-40B4-BE49-F238E27FC236}">
                <a16:creationId xmlns:a16="http://schemas.microsoft.com/office/drawing/2014/main" id="{B1146626-86E3-4945-9B0C-EF4F61E5A2E4}"/>
              </a:ext>
            </a:extLst>
          </p:cNvPr>
          <p:cNvSpPr>
            <a:spLocks noGrp="1"/>
          </p:cNvSpPr>
          <p:nvPr>
            <p:ph idx="1"/>
          </p:nvPr>
        </p:nvSpPr>
        <p:spPr>
          <a:xfrm>
            <a:off x="1154430" y="1257300"/>
            <a:ext cx="10103183" cy="1905625"/>
          </a:xfrm>
        </p:spPr>
        <p:txBody>
          <a:bodyPr/>
          <a:lstStyle/>
          <a:p>
            <a:r>
              <a:rPr lang="en-US" dirty="0"/>
              <a:t>GMOs are crops developed with genetic engineering, a more precise breeding technique, that enables someone to take individual traits found in nature and transfer them to another plant, or make changes to an existing trait in a plant.</a:t>
            </a:r>
          </a:p>
        </p:txBody>
      </p:sp>
      <p:pic>
        <p:nvPicPr>
          <p:cNvPr id="2" name="Picture 1"/>
          <p:cNvPicPr>
            <a:picLocks noChangeAspect="1"/>
          </p:cNvPicPr>
          <p:nvPr/>
        </p:nvPicPr>
        <p:blipFill>
          <a:blip r:embed="rId3"/>
          <a:stretch>
            <a:fillRect/>
          </a:stretch>
        </p:blipFill>
        <p:spPr>
          <a:xfrm>
            <a:off x="1600426" y="3688222"/>
            <a:ext cx="9486900" cy="1647825"/>
          </a:xfrm>
          <a:prstGeom prst="rect">
            <a:avLst/>
          </a:prstGeom>
        </p:spPr>
      </p:pic>
    </p:spTree>
    <p:extLst>
      <p:ext uri="{BB962C8B-B14F-4D97-AF65-F5344CB8AC3E}">
        <p14:creationId xmlns:p14="http://schemas.microsoft.com/office/powerpoint/2010/main" val="1852229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TotalTime>
  <Words>1617</Words>
  <Application>Microsoft Office PowerPoint</Application>
  <PresentationFormat>Widescreen</PresentationFormat>
  <Paragraphs>140</Paragraphs>
  <Slides>19</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Black</vt:lpstr>
      <vt:lpstr>Calibri</vt:lpstr>
      <vt:lpstr>Verdana</vt:lpstr>
      <vt:lpstr>Office Theme</vt:lpstr>
      <vt:lpstr>GMO Answers</vt:lpstr>
      <vt:lpstr>What is GMO Answers?</vt:lpstr>
      <vt:lpstr>Answering Consumers’ Questions</vt:lpstr>
      <vt:lpstr>Engaging in Online Conversation </vt:lpstr>
      <vt:lpstr>Resources: Educational Content</vt:lpstr>
      <vt:lpstr>Resources: Educational Content Cont.</vt:lpstr>
      <vt:lpstr>Meet Our Experts</vt:lpstr>
      <vt:lpstr>Get to Know GMOs</vt:lpstr>
      <vt:lpstr>GMO Basics</vt:lpstr>
      <vt:lpstr>GMO Basics Cont.</vt:lpstr>
      <vt:lpstr>GMO Basics Cont.</vt:lpstr>
      <vt:lpstr>GMOs &amp; You</vt:lpstr>
      <vt:lpstr>GMOs &amp; You Cont.</vt:lpstr>
      <vt:lpstr>GMOs &amp; the Environment</vt:lpstr>
      <vt:lpstr>GMOs &amp; the Environment Cont.</vt:lpstr>
      <vt:lpstr>Modern Agriculture</vt:lpstr>
      <vt:lpstr>PowerPoint Presentation</vt:lpstr>
      <vt:lpstr>Future of GMOs</vt:lpstr>
      <vt:lpstr>Looking 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Green</dc:creator>
  <cp:lastModifiedBy>Pinon, Alex</cp:lastModifiedBy>
  <cp:revision>38</cp:revision>
  <dcterms:created xsi:type="dcterms:W3CDTF">2017-11-14T02:51:36Z</dcterms:created>
  <dcterms:modified xsi:type="dcterms:W3CDTF">2019-03-13T19:42:39Z</dcterms:modified>
</cp:coreProperties>
</file>